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468" r:id="rId3"/>
    <p:sldId id="627" r:id="rId4"/>
    <p:sldId id="628" r:id="rId5"/>
    <p:sldId id="563" r:id="rId6"/>
    <p:sldId id="629" r:id="rId7"/>
    <p:sldId id="630" r:id="rId8"/>
    <p:sldId id="562" r:id="rId9"/>
    <p:sldId id="560" r:id="rId10"/>
    <p:sldId id="431" r:id="rId11"/>
    <p:sldId id="459" r:id="rId12"/>
    <p:sldId id="584" r:id="rId13"/>
    <p:sldId id="258" r:id="rId14"/>
    <p:sldId id="259" r:id="rId15"/>
    <p:sldId id="260" r:id="rId16"/>
    <p:sldId id="266" r:id="rId17"/>
    <p:sldId id="543" r:id="rId18"/>
    <p:sldId id="544" r:id="rId19"/>
    <p:sldId id="261" r:id="rId20"/>
    <p:sldId id="262" r:id="rId21"/>
    <p:sldId id="428"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97"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385" r:id="rId54"/>
    <p:sldId id="545" r:id="rId55"/>
    <p:sldId id="631" r:id="rId56"/>
    <p:sldId id="547" r:id="rId57"/>
    <p:sldId id="387" r:id="rId58"/>
    <p:sldId id="388" r:id="rId59"/>
    <p:sldId id="389" r:id="rId60"/>
    <p:sldId id="390" r:id="rId61"/>
    <p:sldId id="391" r:id="rId62"/>
    <p:sldId id="392" r:id="rId63"/>
    <p:sldId id="393" r:id="rId64"/>
    <p:sldId id="394" r:id="rId65"/>
    <p:sldId id="395" r:id="rId66"/>
    <p:sldId id="396" r:id="rId67"/>
    <p:sldId id="403" r:id="rId68"/>
    <p:sldId id="404" r:id="rId69"/>
    <p:sldId id="405" r:id="rId70"/>
    <p:sldId id="616" r:id="rId71"/>
    <p:sldId id="617" r:id="rId72"/>
    <p:sldId id="618" r:id="rId73"/>
    <p:sldId id="626" r:id="rId74"/>
    <p:sldId id="632" r:id="rId75"/>
    <p:sldId id="633" r:id="rId76"/>
    <p:sldId id="635" r:id="rId77"/>
    <p:sldId id="636" r:id="rId78"/>
    <p:sldId id="634" r:id="rId79"/>
    <p:sldId id="637" r:id="rId80"/>
    <p:sldId id="638" r:id="rId81"/>
    <p:sldId id="639" r:id="rId82"/>
    <p:sldId id="640" r:id="rId83"/>
    <p:sldId id="642" r:id="rId84"/>
    <p:sldId id="641" r:id="rId85"/>
    <p:sldId id="643" r:id="rId86"/>
    <p:sldId id="644"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468"/>
            <p14:sldId id="627"/>
            <p14:sldId id="628"/>
            <p14:sldId id="563"/>
            <p14:sldId id="629"/>
            <p14:sldId id="630"/>
            <p14:sldId id="562"/>
            <p14:sldId id="560"/>
          </p14:sldIdLst>
        </p14:section>
        <p14:section name="RNA-Seq generation" id="{01C9B4F4-E0CD-AB4A-95E6-EC422ED6907C}">
          <p14:sldIdLst>
            <p14:sldId id="431"/>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631"/>
            <p14:sldId id="547"/>
            <p14:sldId id="387"/>
            <p14:sldId id="388"/>
            <p14:sldId id="389"/>
            <p14:sldId id="390"/>
            <p14:sldId id="391"/>
            <p14:sldId id="392"/>
            <p14:sldId id="393"/>
            <p14:sldId id="394"/>
            <p14:sldId id="395"/>
            <p14:sldId id="396"/>
            <p14:sldId id="403"/>
            <p14:sldId id="404"/>
            <p14:sldId id="405"/>
            <p14:sldId id="616"/>
            <p14:sldId id="617"/>
            <p14:sldId id="618"/>
            <p14:sldId id="626"/>
            <p14:sldId id="632"/>
            <p14:sldId id="633"/>
            <p14:sldId id="635"/>
            <p14:sldId id="636"/>
            <p14:sldId id="634"/>
            <p14:sldId id="637"/>
            <p14:sldId id="638"/>
            <p14:sldId id="639"/>
            <p14:sldId id="640"/>
            <p14:sldId id="642"/>
            <p14:sldId id="641"/>
            <p14:sldId id="643"/>
            <p14:sldId id="6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D1116"/>
    <a:srgbClr val="F69F22"/>
    <a:srgbClr val="2B3991"/>
    <a:srgbClr val="750001"/>
    <a:srgbClr val="0F7535"/>
    <a:srgbClr val="619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p:restoredTop sz="92721" autoAdjust="0"/>
  </p:normalViewPr>
  <p:slideViewPr>
    <p:cSldViewPr snapToGrid="0" snapToObjects="1">
      <p:cViewPr varScale="1">
        <p:scale>
          <a:sx n="118" d="100"/>
          <a:sy n="118" d="100"/>
        </p:scale>
        <p:origin x="1720" y="200"/>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of the primary goals</a:t>
            </a:r>
            <a:r>
              <a:rPr lang="en-US" baseline="0" dirty="0"/>
              <a:t> in RNA-Seq studies is to reconstruct the transcripts from which the short reads were derived, and transcript reconstruction is often a prerequisite to downstream studies such as genome annotation or </a:t>
            </a:r>
            <a:r>
              <a:rPr lang="en-US" baseline="0" dirty="0" err="1"/>
              <a:t>diifferential</a:t>
            </a:r>
            <a:r>
              <a:rPr lang="en-US" baseline="0" dirty="0"/>
              <a:t> expression analysis.</a:t>
            </a:r>
            <a:endParaRPr lang="en-US" dirty="0"/>
          </a:p>
          <a:p>
            <a:endParaRPr lang="en-US" dirty="0"/>
          </a:p>
          <a:p>
            <a:r>
              <a:rPr lang="en-US" dirty="0"/>
              <a:t>Two general strategies</a:t>
            </a:r>
            <a:r>
              <a:rPr lang="en-US" baseline="0" dirty="0"/>
              <a:t> have been explored for reconstructing transcripts from RNA-Seq reads.  </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a:t>
            </a:r>
            <a:r>
              <a:rPr lang="en-US" baseline="0" dirty="0"/>
              <a:t> strategy requires having a reference genome and involves first aligning reads to the genome using a spliced aligner.</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alternative strategy doesn’t require a reference genome and involves</a:t>
            </a:r>
            <a:r>
              <a:rPr lang="en-US" baseline="0" dirty="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Trinity</a:t>
            </a:r>
            <a:r>
              <a:rPr lang="en-US" baseline="0" dirty="0"/>
              <a:t> is a software tool that I helped develop, and which we published last year in Nature Biotechnology.</a:t>
            </a:r>
          </a:p>
          <a:p>
            <a:endParaRPr lang="en-US" baseline="0" dirty="0"/>
          </a:p>
          <a:p>
            <a:r>
              <a:rPr lang="en-US" baseline="0" dirty="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Since the advent of RNA-</a:t>
            </a:r>
            <a:r>
              <a:rPr lang="en-US" baseline="0" dirty="0" err="1"/>
              <a:t>Seq</a:t>
            </a:r>
            <a:r>
              <a:rPr lang="en-US" baseline="0" dirty="0"/>
              <a:t> about a decade ago, there has been great progress in the development of bioinformatics tools for performing all of these operations, supporting both genome-guided and genome-free transcriptome reconstruction and analysis.</a:t>
            </a:r>
          </a:p>
          <a:p>
            <a:endParaRPr lang="en-US" baseline="0" dirty="0"/>
          </a:p>
          <a:p>
            <a:r>
              <a:rPr lang="en-US" baseline="0" dirty="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Many biological investigations have been empowered by </a:t>
            </a:r>
            <a:r>
              <a:rPr lang="en-US" baseline="0" dirty="0" err="1"/>
              <a:t>transcriptomics</a:t>
            </a:r>
            <a:r>
              <a:rPr lang="en-US" baseline="0" dirty="0"/>
              <a:t> over the years.</a:t>
            </a:r>
          </a:p>
          <a:p>
            <a:endParaRPr lang="en-US" baseline="0" dirty="0"/>
          </a:p>
          <a:p>
            <a:r>
              <a:rPr lang="en-US" baseline="0" dirty="0" err="1"/>
              <a:t>Transcriptomics</a:t>
            </a:r>
            <a:r>
              <a:rPr lang="en-US" baseline="0" dirty="0"/>
              <a:t> has historically involved extracting RNA from some living organism and then using some technology to study its various characteristics, such as quantifying expression or identifying its sequence</a:t>
            </a:r>
          </a:p>
          <a:p>
            <a:endParaRPr lang="en-US" baseline="0" dirty="0"/>
          </a:p>
          <a:p>
            <a:r>
              <a:rPr lang="en-US" baseline="0" dirty="0"/>
              <a:t>And the technology has changed dramatically over the years, from doing Northern blots with radioactive isotopes to microarrays, </a:t>
            </a:r>
            <a:r>
              <a:rPr lang="en-US" baseline="0" dirty="0" err="1"/>
              <a:t>qRT</a:t>
            </a:r>
            <a:r>
              <a:rPr lang="en-US" baseline="0" dirty="0"/>
              <a:t>-PCR, and the various advances in sequencing.</a:t>
            </a:r>
          </a:p>
        </p:txBody>
      </p:sp>
      <p:sp>
        <p:nvSpPr>
          <p:cNvPr id="4" name="Slide Number Placeholder 3"/>
          <p:cNvSpPr>
            <a:spLocks noGrp="1"/>
          </p:cNvSpPr>
          <p:nvPr>
            <p:ph type="sldNum" sz="quarter" idx="10"/>
          </p:nvPr>
        </p:nvSpPr>
        <p:spPr/>
        <p:txBody>
          <a:bodyPr/>
          <a:lstStyle/>
          <a:p>
            <a:fld id="{3D8086E8-DCC1-3F49-AF4A-9D53C1225A76}" type="slidenum">
              <a:rPr lang="en-US" smtClean="0"/>
              <a:t>2</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Both the genome-guided and genome-free transcript reconstruction approaches share some common algorithmic techniques.</a:t>
            </a:r>
          </a:p>
          <a:p>
            <a:r>
              <a:rPr lang="en-US" baseline="0" dirty="0"/>
              <a:t>----</a:t>
            </a:r>
          </a:p>
          <a:p>
            <a:endParaRPr lang="en-US" baseline="0" dirty="0"/>
          </a:p>
          <a:p>
            <a:r>
              <a:rPr lang="en-US" baseline="0" dirty="0"/>
              <a:t>A general features of these algorithms is to encode read sequences, read order, orientation, and overlap information </a:t>
            </a:r>
          </a:p>
          <a:p>
            <a:r>
              <a:rPr lang="en-US" baseline="0" dirty="0"/>
              <a:t>---</a:t>
            </a:r>
          </a:p>
          <a:p>
            <a:endParaRPr lang="en-US" baseline="0" dirty="0"/>
          </a:p>
          <a:p>
            <a:r>
              <a:rPr lang="en-US" baseline="0" dirty="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Full length transcripts are then reconstructed by traversing a directed path in the graph, guided by characteristics of the original reads including mate-pair constraints.</a:t>
            </a:r>
          </a:p>
          <a:p>
            <a:endParaRPr lang="en-US" baseline="0" dirty="0"/>
          </a:p>
          <a:p>
            <a:r>
              <a:rPr lang="en-US" baseline="0" dirty="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case of genome-guided transcript reconstruction, the reads are</a:t>
            </a:r>
            <a:r>
              <a:rPr lang="en-US" baseline="0" dirty="0"/>
              <a:t> aligned to the genome instead of being aligning to each other, and so we don’t encounter this scalability problem.  </a:t>
            </a:r>
          </a:p>
          <a:p>
            <a:endParaRPr lang="en-US" baseline="0" dirty="0"/>
          </a:p>
          <a:p>
            <a:r>
              <a:rPr lang="en-US" baseline="0" dirty="0"/>
              <a:t>Here, the genome provides a scaffold by which the reads are ordered, oriented, and their overlaps are readily defined according to genomic location.</a:t>
            </a:r>
          </a:p>
          <a:p>
            <a:endParaRPr lang="en-US" baseline="0" dirty="0"/>
          </a:p>
          <a:p>
            <a:r>
              <a:rPr lang="en-US" dirty="0"/>
              <a:t>Here’s an</a:t>
            </a:r>
            <a:r>
              <a:rPr lang="en-US" baseline="0" dirty="0"/>
              <a:t> example of a region of the genome where RNA-</a:t>
            </a:r>
            <a:r>
              <a:rPr lang="en-US" baseline="0" dirty="0" err="1"/>
              <a:t>Seq</a:t>
            </a:r>
            <a:r>
              <a:rPr lang="en-US" baseline="0" dirty="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and we see stacks of reads piling up at locations throughout this locus.</a:t>
            </a:r>
          </a:p>
          <a:p>
            <a:endParaRPr lang="en-US" baseline="0" dirty="0"/>
          </a:p>
          <a:p>
            <a:r>
              <a:rPr lang="en-US" dirty="0"/>
              <a:t>The piles of alignment segments</a:t>
            </a:r>
            <a:r>
              <a:rPr lang="en-US" baseline="0" dirty="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And the large gaps</a:t>
            </a:r>
            <a:r>
              <a:rPr lang="en-US" baseline="0" dirty="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In some cases, candidate</a:t>
            </a:r>
            <a:r>
              <a:rPr lang="en-US" baseline="0" dirty="0"/>
              <a:t> introns are found to overlap but have different end points, and this provides evidence of alternative splicing.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r>
              <a:rPr lang="en-US" dirty="0"/>
              <a:t>As</a:t>
            </a:r>
            <a:r>
              <a:rPr lang="en-US" baseline="0" dirty="0"/>
              <a:t> discussed earlier, in order to assemble transcripts we’re going to encode the RNA-</a:t>
            </a:r>
            <a:r>
              <a:rPr lang="en-US" baseline="0" dirty="0" err="1"/>
              <a:t>Seq</a:t>
            </a:r>
            <a:r>
              <a:rPr lang="en-US" baseline="0" dirty="0"/>
              <a:t> data into a directed graph. </a:t>
            </a:r>
          </a:p>
          <a:p>
            <a:endParaRPr lang="en-US" baseline="0" dirty="0"/>
          </a:p>
          <a:p>
            <a:r>
              <a:rPr lang="en-US" baseline="0" dirty="0"/>
              <a:t>Based on the RNA-</a:t>
            </a:r>
            <a:r>
              <a:rPr lang="en-US" baseline="0" dirty="0" err="1"/>
              <a:t>Seq</a:t>
            </a:r>
            <a:r>
              <a:rPr lang="en-US" baseline="0" dirty="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carefully, we can find examples of individual reads aligning to</a:t>
            </a:r>
            <a:r>
              <a:rPr lang="en-US" baseline="0" dirty="0"/>
              <a:t> the genome and providing evidence for multiple introns and exons, and so we know that those introns and exons should be connected in the final transcript reconstructions.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identify all such unique splice patterns provided by the reads, and start building our graph using the splice patterns as nodes.</a:t>
            </a:r>
            <a:endParaRPr lang="en-US"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all unique splice patterns.  Here, the number of splice patterns is just a small fraction of the total number of aligned reads,</a:t>
            </a:r>
            <a:r>
              <a:rPr lang="en-US" baseline="0" dirty="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Advances</a:t>
            </a:r>
            <a:r>
              <a:rPr lang="en-US" baseline="0" dirty="0"/>
              <a:t> in </a:t>
            </a:r>
            <a:r>
              <a:rPr lang="en-US" baseline="0" dirty="0" err="1"/>
              <a:t>transcriptomics</a:t>
            </a:r>
            <a:r>
              <a:rPr lang="en-US" baseline="0" dirty="0"/>
              <a:t> spanned developments in experimental protocols, sequence databases, and algorithms for analyzing these data, as shown in this timeline from a recent review paper in Nature Reviews Genetics.</a:t>
            </a:r>
          </a:p>
          <a:p>
            <a:endParaRPr lang="en-US" baseline="0" dirty="0"/>
          </a:p>
          <a:p>
            <a:r>
              <a:rPr lang="en-US" baseline="0" dirty="0"/>
              <a:t>I pulled out a few notable examples so you could better read them, and added a few of my own.</a:t>
            </a:r>
          </a:p>
          <a:p>
            <a:endParaRPr lang="en-US" baseline="0" dirty="0"/>
          </a:p>
          <a:p>
            <a:r>
              <a:rPr lang="en-US" baseline="0" dirty="0"/>
              <a:t>The discovery of reverse transcriptase in 1970 arguably kicked off most of the modern advancements.   Almost all RNA methods commonly used today leverage reverse transcriptase as part of the protocol.</a:t>
            </a:r>
          </a:p>
          <a:p>
            <a:endParaRPr lang="en-US" baseline="0" dirty="0"/>
          </a:p>
          <a:p>
            <a:r>
              <a:rPr lang="en-US" baseline="0" dirty="0"/>
              <a:t>Some key developments involved EST sequencing in the early 1990’s, which led to the development of </a:t>
            </a:r>
            <a:r>
              <a:rPr lang="en-US" baseline="0" dirty="0" err="1"/>
              <a:t>cDNA</a:t>
            </a:r>
            <a:r>
              <a:rPr lang="en-US" baseline="0" dirty="0"/>
              <a:t> microarrays.  It wasn’t until about 10 years later that massively parallel sequencing of RNAs was made possibly by innovations in next generation sequencing technologies.</a:t>
            </a:r>
          </a:p>
          <a:p>
            <a:endParaRPr lang="en-US" baseline="0" dirty="0"/>
          </a:p>
          <a:p>
            <a:r>
              <a:rPr lang="en-US" baseline="0" dirty="0"/>
              <a:t>Just a couple of years ago, droplet-based single cell </a:t>
            </a:r>
            <a:r>
              <a:rPr lang="en-US" baseline="0" dirty="0" err="1"/>
              <a:t>rna</a:t>
            </a:r>
            <a:r>
              <a:rPr lang="en-US" baseline="0" dirty="0"/>
              <a:t>-sequencing was developed, and less than 48 hours ago, Nature published a paper on direct sequencing of RNA via </a:t>
            </a:r>
            <a:r>
              <a:rPr lang="en-US" baseline="0" dirty="0" err="1"/>
              <a:t>nanopore</a:t>
            </a:r>
            <a:r>
              <a:rPr lang="en-US" baseline="0" dirty="0"/>
              <a:t> sequencings.</a:t>
            </a:r>
          </a:p>
          <a:p>
            <a:endParaRPr lang="en-US" baseline="0" dirty="0"/>
          </a:p>
          <a:p>
            <a:r>
              <a:rPr lang="en-US" baseline="0" dirty="0"/>
              <a:t>It’s a very exciting field and area of research, and it’s tightly coupled to advances in software tools for processing and analyzing these data.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85721AC-E243-BC49-81AA-4F9E33E1DB3C}" type="slidenum">
              <a:rPr lang="en-US" smtClean="0"/>
              <a:t>3</a:t>
            </a:fld>
            <a:endParaRPr lang="en-US"/>
          </a:p>
        </p:txBody>
      </p:sp>
    </p:spTree>
    <p:extLst>
      <p:ext uri="{BB962C8B-B14F-4D97-AF65-F5344CB8AC3E}">
        <p14:creationId xmlns:p14="http://schemas.microsoft.com/office/powerpoint/2010/main" val="306178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incorporate edges into the graph, drawing an edge between splice patterns that overlap and are compatible, that is to say that they</a:t>
            </a:r>
            <a:r>
              <a:rPr lang="en-US" baseline="0" dirty="0"/>
              <a:t> could have come from the same transcript isoform.   These are all cases where the splice patterns overlap and if there are introns in the overlapping region, those introns have identical splice sites.</a:t>
            </a:r>
          </a:p>
          <a:p>
            <a:endParaRPr lang="en-US" baseline="0" dirty="0"/>
          </a:p>
          <a:p>
            <a:r>
              <a:rPr lang="en-US" baseline="0" dirty="0"/>
              <a:t>For example, these top two alignment patterns overlap and they don’t conflict in their region of overlap.  They could have come from the same transcript isoform, and so we can draw an edge between them.</a:t>
            </a:r>
          </a:p>
          <a:p>
            <a:r>
              <a:rPr lang="en-US" baseline="0" dirty="0"/>
              <a:t>----</a:t>
            </a:r>
          </a:p>
          <a:p>
            <a:endParaRPr lang="en-US" baseline="0" dirty="0"/>
          </a:p>
          <a:p>
            <a:r>
              <a:rPr lang="en-US" baseline="0" dirty="0"/>
              <a:t>Similarly, this splicing pattern demonstrates overlap, and the overlapping introns have identical splice sites, so these are deemed compatible, possibly deriving from the same transcript isoform, and we draw an edge between them.  </a:t>
            </a:r>
          </a:p>
          <a:p>
            <a:r>
              <a:rPr lang="en-US" baseline="0" dirty="0"/>
              <a:t>----</a:t>
            </a:r>
          </a:p>
          <a:p>
            <a:endParaRPr lang="en-US" baseline="0" dirty="0"/>
          </a:p>
          <a:p>
            <a:r>
              <a:rPr lang="en-US" baseline="0" dirty="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those</a:t>
            </a:r>
            <a:r>
              <a:rPr lang="en-US" baseline="0" dirty="0"/>
              <a:t> splice patterns that overlap but have different introns, and these could not have come from the same transcript, so we cannot draw an edge between them in our graph.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we’ve completed our graph, we can then traverse paths through the graph to</a:t>
            </a:r>
            <a:r>
              <a:rPr lang="en-US" baseline="0" dirty="0"/>
              <a:t> reconstruct candidate isoforms.</a:t>
            </a:r>
          </a:p>
          <a:p>
            <a:endParaRPr lang="en-US" baseline="0" dirty="0"/>
          </a:p>
          <a:p>
            <a:r>
              <a:rPr lang="en-US" baseline="0" dirty="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tracing</a:t>
            </a:r>
            <a:r>
              <a:rPr lang="en-US" baseline="0" dirty="0"/>
              <a:t> each path yields a different transcript structure.</a:t>
            </a:r>
          </a:p>
          <a:p>
            <a:endParaRPr lang="en-US" baseline="0" dirty="0"/>
          </a:p>
          <a:p>
            <a:r>
              <a:rPr lang="en-US" baseline="0" dirty="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way to build such a graph is treat each read a</a:t>
            </a:r>
            <a:r>
              <a:rPr lang="en-US" baseline="0" dirty="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overlap information,</a:t>
            </a:r>
            <a:r>
              <a:rPr lang="en-US" baseline="0" dirty="0"/>
              <a:t> we would build an overlap graph with reads as nodes and overlaps as edges.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could then trace the path of overlap</a:t>
            </a:r>
            <a:r>
              <a:rPr lang="en-US" baseline="0" dirty="0"/>
              <a:t> extensions to assemble the longer sequence</a:t>
            </a:r>
            <a:endParaRPr lang="en-US" dirty="0"/>
          </a:p>
          <a:p>
            <a:r>
              <a:rPr lang="en-US" dirty="0"/>
              <a:t>----</a:t>
            </a:r>
          </a:p>
          <a:p>
            <a:endParaRPr lang="en-US" dirty="0"/>
          </a:p>
          <a:p>
            <a:r>
              <a:rPr lang="en-US" dirty="0"/>
              <a:t>If there are minor sequence</a:t>
            </a:r>
            <a:r>
              <a:rPr lang="en-US" baseline="0" dirty="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can be highly effective, but it simply doesn’t scale well for large data sets such as those generated using RNA-Seq.</a:t>
            </a:r>
          </a:p>
          <a:p>
            <a:endParaRPr lang="en-US" baseline="0" dirty="0"/>
          </a:p>
          <a:p>
            <a:r>
              <a:rPr lang="en-US" baseline="0" dirty="0"/>
              <a:t>Building the overlap graph involved aligning and comparing each read to every other read.  If we have ‘n’ reads, then this would involve roughly n^2 number of comparisons.</a:t>
            </a:r>
          </a:p>
          <a:p>
            <a:r>
              <a:rPr lang="en-US" baseline="0" dirty="0"/>
              <a:t>----</a:t>
            </a:r>
          </a:p>
          <a:p>
            <a:endParaRPr lang="en-US" baseline="0" dirty="0"/>
          </a:p>
          <a:p>
            <a:r>
              <a:rPr lang="en-US" baseline="0" dirty="0"/>
              <a:t>If we plot the number of pairwise alignments required as a function of the number of reads, we see that the number of alignments grows exponentially.</a:t>
            </a:r>
          </a:p>
          <a:p>
            <a:r>
              <a:rPr lang="en-US" baseline="0" dirty="0"/>
              <a:t>----</a:t>
            </a:r>
          </a:p>
          <a:p>
            <a:endParaRPr lang="en-US" baseline="0" dirty="0"/>
          </a:p>
          <a:p>
            <a:r>
              <a:rPr lang="en-US" baseline="0" dirty="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a:t>Seq</a:t>
            </a:r>
            <a:r>
              <a:rPr lang="en-US" baseline="0" dirty="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have a genome to align to, we need to be able to assemble</a:t>
            </a:r>
            <a:r>
              <a:rPr lang="en-US" baseline="0" dirty="0"/>
              <a:t> the reads directly, but we need a way to avoid doing all pairwise alignments between the reads.</a:t>
            </a:r>
          </a:p>
          <a:p>
            <a:r>
              <a:rPr lang="en-US" baseline="0" dirty="0"/>
              <a:t>----</a:t>
            </a:r>
          </a:p>
          <a:p>
            <a:endParaRPr lang="en-US" baseline="0" dirty="0"/>
          </a:p>
          <a:p>
            <a:r>
              <a:rPr lang="en-US" baseline="0" dirty="0"/>
              <a:t>A popular technique for doing de novo assembly of short reads is to leverage a de </a:t>
            </a:r>
            <a:r>
              <a:rPr lang="en-US" baseline="0" dirty="0" err="1"/>
              <a:t>Bruijn</a:t>
            </a:r>
            <a:r>
              <a:rPr lang="en-US" baseline="0" dirty="0"/>
              <a:t> graph data structure.   The de </a:t>
            </a:r>
            <a:r>
              <a:rPr lang="en-US" baseline="0" dirty="0" err="1"/>
              <a:t>Bruijn</a:t>
            </a:r>
            <a:r>
              <a:rPr lang="en-US" baseline="0" dirty="0"/>
              <a:t> graph was initially applied to genome assembly and was later adopted for transcriptome assembly.  There are some key differences between assembling genomes and assembling transcriptomes using de </a:t>
            </a:r>
            <a:r>
              <a:rPr lang="en-US" baseline="0" dirty="0" err="1"/>
              <a:t>Bruijn</a:t>
            </a:r>
            <a:r>
              <a:rPr lang="en-US" baseline="0" dirty="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 </a:t>
            </a:r>
            <a:r>
              <a:rPr lang="en-US" dirty="0" err="1"/>
              <a:t>Bruijn</a:t>
            </a:r>
            <a:r>
              <a:rPr lang="en-US" baseline="0" dirty="0"/>
              <a:t> graph represents connectivity between sequences observed within reads, and the overlaps between reads are apparent by the virtue of having shared substrings.</a:t>
            </a:r>
            <a:endParaRPr lang="en-US" dirty="0"/>
          </a:p>
          <a:p>
            <a:endParaRPr lang="en-US" dirty="0"/>
          </a:p>
          <a:p>
            <a:endParaRPr lang="en-US" dirty="0"/>
          </a:p>
          <a:p>
            <a:r>
              <a:rPr lang="en-US" dirty="0"/>
              <a:t>The first step in a de </a:t>
            </a:r>
            <a:r>
              <a:rPr lang="en-US" dirty="0" err="1"/>
              <a:t>Bruijn</a:t>
            </a:r>
            <a:r>
              <a:rPr lang="en-US" baseline="0" dirty="0"/>
              <a:t> graph-based assembly is to construct the de </a:t>
            </a:r>
            <a:r>
              <a:rPr lang="en-US" baseline="0" dirty="0" err="1"/>
              <a:t>Bruijn</a:t>
            </a:r>
            <a:r>
              <a:rPr lang="en-US" baseline="0" dirty="0"/>
              <a:t> graph from the sequence reads.</a:t>
            </a:r>
          </a:p>
          <a:p>
            <a:endParaRPr lang="en-US" baseline="0" dirty="0"/>
          </a:p>
          <a:p>
            <a:r>
              <a:rPr lang="en-US" baseline="0" dirty="0"/>
              <a:t>Each read is decomposed into substrings of some specified length k. Each word of length k is called a k-mer.  In this example, k is set to 5, so here each 5-mer is extracted from the read.  </a:t>
            </a:r>
          </a:p>
          <a:p>
            <a:r>
              <a:rPr lang="en-US" baseline="0" dirty="0"/>
              <a:t>----</a:t>
            </a:r>
          </a:p>
          <a:p>
            <a:endParaRPr lang="en-US" baseline="0" dirty="0"/>
          </a:p>
          <a:p>
            <a:r>
              <a:rPr lang="en-US" baseline="0" dirty="0"/>
              <a:t>An ordered list of k-</a:t>
            </a:r>
            <a:r>
              <a:rPr lang="en-US" baseline="0" dirty="0" err="1"/>
              <a:t>mers</a:t>
            </a:r>
            <a:r>
              <a:rPr lang="en-US" baseline="0" dirty="0"/>
              <a:t> is generated by scanning a window of length k across the length of the read.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Modern transcriptome studies are termed RNA-</a:t>
            </a:r>
            <a:r>
              <a:rPr lang="en-US" baseline="0" dirty="0" err="1"/>
              <a:t>Seq</a:t>
            </a:r>
            <a:endParaRPr lang="en-US" baseline="0" dirty="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a:t>
            </a:r>
            <a:r>
              <a:rPr lang="en-US" baseline="0" dirty="0" err="1"/>
              <a:t>kmer</a:t>
            </a:r>
            <a:r>
              <a:rPr lang="en-US" baseline="0" dirty="0"/>
              <a:t> is extracted from the read sequence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and inserted as a node in our de </a:t>
            </a:r>
            <a:r>
              <a:rPr lang="en-US" dirty="0" err="1"/>
              <a:t>Bruijn</a:t>
            </a:r>
            <a:r>
              <a:rPr lang="en-US" dirty="0"/>
              <a:t> graph.  </a:t>
            </a:r>
            <a:r>
              <a:rPr lang="en-US" baseline="0" dirty="0"/>
              <a:t> This graph node now represents this unique </a:t>
            </a:r>
            <a:r>
              <a:rPr lang="en-US" baseline="0" dirty="0" err="1"/>
              <a:t>kmer</a:t>
            </a:r>
            <a:r>
              <a:rPr lang="en-US" baseline="0" dirty="0"/>
              <a:t> sequence, and this single node will represent this unique </a:t>
            </a:r>
            <a:r>
              <a:rPr lang="en-US" baseline="0" dirty="0" err="1"/>
              <a:t>kmer</a:t>
            </a:r>
            <a:r>
              <a:rPr lang="en-US" baseline="0" dirty="0"/>
              <a:t> for every occurrence of this </a:t>
            </a:r>
            <a:r>
              <a:rPr lang="en-US" baseline="0" dirty="0" err="1"/>
              <a:t>kmer</a:t>
            </a:r>
            <a:r>
              <a:rPr lang="en-US" baseline="0" dirty="0"/>
              <a:t> in the entire set of reads.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then shift the window</a:t>
            </a:r>
            <a:r>
              <a:rPr lang="en-US" baseline="0" dirty="0"/>
              <a:t> over by one base, extract that k-</a:t>
            </a:r>
            <a:r>
              <a:rPr lang="en-US" baseline="0" dirty="0" err="1"/>
              <a:t>mer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and insert it as another node in our de </a:t>
            </a:r>
            <a:r>
              <a:rPr lang="en-US" baseline="0" dirty="0" err="1"/>
              <a:t>Bruijn</a:t>
            </a:r>
            <a:r>
              <a:rPr lang="en-US" baseline="0" dirty="0"/>
              <a:t> graph.</a:t>
            </a:r>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47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pair of neighboring k-</a:t>
            </a:r>
            <a:r>
              <a:rPr lang="en-US" baseline="0" dirty="0" err="1"/>
              <a:t>mers</a:t>
            </a:r>
            <a:r>
              <a:rPr lang="en-US" baseline="0" dirty="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building the graph from all the reads, the graph is typically pruned to remove bubbles and structures that likely stem from sequencing errors, </a:t>
            </a:r>
          </a:p>
          <a:p>
            <a:endParaRPr lang="en-US" baseline="0" dirty="0"/>
          </a:p>
          <a:p>
            <a:r>
              <a:rPr lang="en-US" baseline="0" dirty="0"/>
              <a:t>and the graph is further simplified by collapsing those nodes that form linear </a:t>
            </a:r>
            <a:r>
              <a:rPr lang="en-US" baseline="0" dirty="0" err="1"/>
              <a:t>unbranched</a:t>
            </a:r>
            <a:r>
              <a:rPr lang="en-US" baseline="0" dirty="0"/>
              <a:t> chains of overlapping k-</a:t>
            </a:r>
            <a:r>
              <a:rPr lang="en-US" baseline="0" dirty="0" err="1"/>
              <a:t>mers</a:t>
            </a:r>
            <a:r>
              <a:rPr lang="en-US" baseline="0" dirty="0"/>
              <a:t>.  </a:t>
            </a:r>
          </a:p>
          <a:p>
            <a:r>
              <a:rPr lang="en-US" dirty="0"/>
              <a:t>--</a:t>
            </a:r>
          </a:p>
          <a:p>
            <a:endParaRPr lang="en-US" dirty="0"/>
          </a:p>
          <a:p>
            <a:r>
              <a:rPr lang="en-US" dirty="0"/>
              <a:t>For</a:t>
            </a:r>
            <a:r>
              <a:rPr lang="en-US" baseline="0" dirty="0"/>
              <a:t> example, this linear chain of </a:t>
            </a:r>
            <a:r>
              <a:rPr lang="en-US" baseline="0" dirty="0" err="1"/>
              <a:t>kmers</a:t>
            </a:r>
            <a:r>
              <a:rPr lang="en-US" baseline="0" dirty="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reconstruct transcripts, we define</a:t>
            </a:r>
            <a:r>
              <a:rPr lang="en-US" baseline="0" dirty="0"/>
              <a:t> paths in the graph that are supported by the reads, and traverse those paths to reconstruct complete isoform sequences.</a:t>
            </a:r>
            <a:endParaRPr lang="en-US" dirty="0"/>
          </a:p>
          <a:p>
            <a:endParaRPr lang="en-US" dirty="0"/>
          </a:p>
          <a:p>
            <a:r>
              <a:rPr lang="en-US" dirty="0"/>
              <a:t>--</a:t>
            </a:r>
          </a:p>
          <a:p>
            <a:endParaRPr lang="en-US" dirty="0"/>
          </a:p>
          <a:p>
            <a:r>
              <a:rPr lang="en-US" dirty="0"/>
              <a:t>In</a:t>
            </a:r>
            <a:r>
              <a:rPr lang="en-US" baseline="0" dirty="0"/>
              <a:t> this example, there are again four possible paths from the beginning to the end of the graph, each path shown traced by a different color.  </a:t>
            </a:r>
          </a:p>
          <a:p>
            <a:endParaRPr lang="en-US" baseline="0" dirty="0"/>
          </a:p>
          <a:p>
            <a:r>
              <a:rPr lang="en-US" baseline="0" dirty="0"/>
              <a:t>By traversing each path, a different transcript sequence is generated.   </a:t>
            </a:r>
          </a:p>
          <a:p>
            <a:endParaRPr lang="en-US" baseline="0" dirty="0"/>
          </a:p>
          <a:p>
            <a:r>
              <a:rPr lang="en-US" baseline="0" dirty="0"/>
              <a:t>--</a:t>
            </a:r>
          </a:p>
          <a:p>
            <a:endParaRPr lang="en-US" baseline="0" dirty="0"/>
          </a:p>
          <a:p>
            <a:r>
              <a:rPr lang="en-US" baseline="0" dirty="0"/>
              <a:t>Again, there are many different algorithms and techniques for defining best paths within this graph, and ideally the best paths reported are those that are best supported by the RNA-</a:t>
            </a:r>
            <a:r>
              <a:rPr lang="en-US" baseline="0" dirty="0" err="1"/>
              <a:t>Seq</a:t>
            </a:r>
            <a:r>
              <a:rPr lang="en-US" baseline="0" dirty="0"/>
              <a:t> data, taking into account the paths supported by individual read sequences and any mate-pairing information that may be available.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genome and transcriptome</a:t>
            </a:r>
            <a:r>
              <a:rPr lang="en-US" baseline="0" dirty="0"/>
              <a:t> assemblers make use of de </a:t>
            </a:r>
            <a:r>
              <a:rPr lang="en-US" baseline="0" dirty="0" err="1"/>
              <a:t>Bruijn</a:t>
            </a:r>
            <a:r>
              <a:rPr lang="en-US" baseline="0" dirty="0"/>
              <a:t> graphs for assembly, but they are tuned to assemble reads according to very different expected characteristics.   This is why you wouldn’t want to leverage a genome assembler for </a:t>
            </a:r>
            <a:r>
              <a:rPr lang="en-US" baseline="0" dirty="0" err="1"/>
              <a:t>transcriptome</a:t>
            </a:r>
            <a:r>
              <a:rPr lang="en-US" baseline="0" dirty="0"/>
              <a:t> assembly and vice-versa, since each method is highly specialized.</a:t>
            </a:r>
            <a:endParaRPr lang="en-US" dirty="0"/>
          </a:p>
          <a:p>
            <a:endParaRPr lang="en-US" dirty="0"/>
          </a:p>
          <a:p>
            <a:endParaRPr lang="en-US" baseline="0" dirty="0"/>
          </a:p>
          <a:p>
            <a:r>
              <a:rPr lang="en-US" dirty="0"/>
              <a:t>Some of the key differences between</a:t>
            </a:r>
            <a:r>
              <a:rPr lang="en-US" baseline="0" dirty="0"/>
              <a:t> what’s expected by</a:t>
            </a:r>
            <a:r>
              <a:rPr lang="en-US" dirty="0"/>
              <a:t> genome and transcriptome</a:t>
            </a:r>
            <a:r>
              <a:rPr lang="en-US" baseline="0" dirty="0"/>
              <a:t> assemblers include the following:</a:t>
            </a:r>
          </a:p>
          <a:p>
            <a:endParaRPr lang="en-US" baseline="0" dirty="0"/>
          </a:p>
          <a:p>
            <a:r>
              <a:rPr lang="en-US" baseline="0" dirty="0"/>
              <a:t>--</a:t>
            </a:r>
          </a:p>
          <a:p>
            <a:endParaRPr lang="en-US" baseline="0" dirty="0"/>
          </a:p>
          <a:p>
            <a:r>
              <a:rPr lang="en-US" dirty="0"/>
              <a:t>Genome assemblers expect</a:t>
            </a:r>
            <a:r>
              <a:rPr lang="en-US" baseline="0" dirty="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a:p>
          <a:p>
            <a:r>
              <a:rPr lang="en-US" baseline="0" dirty="0"/>
              <a:t>--</a:t>
            </a:r>
          </a:p>
          <a:p>
            <a:endParaRPr lang="en-US" baseline="0" dirty="0"/>
          </a:p>
          <a:p>
            <a:r>
              <a:rPr lang="en-US" baseline="0" dirty="0"/>
              <a:t>Genome assemblers typically aim to generate a single </a:t>
            </a:r>
            <a:r>
              <a:rPr lang="en-US" baseline="0" dirty="0" err="1"/>
              <a:t>contig</a:t>
            </a:r>
            <a:r>
              <a:rPr lang="en-US" baseline="0" dirty="0"/>
              <a:t> per locus.  In transcriptome assembly, it’s understood that single genes can generate many alternatively spliced transcripts, and multiple </a:t>
            </a:r>
            <a:r>
              <a:rPr lang="en-US" baseline="0" dirty="0" err="1"/>
              <a:t>contigs</a:t>
            </a:r>
            <a:r>
              <a:rPr lang="en-US" baseline="0" dirty="0"/>
              <a:t> are reported per locus where evidence of transcript complexity exists.</a:t>
            </a:r>
          </a:p>
          <a:p>
            <a:endParaRPr lang="en-US" baseline="0" dirty="0"/>
          </a:p>
          <a:p>
            <a:r>
              <a:rPr lang="en-US" baseline="0" dirty="0"/>
              <a:t>--</a:t>
            </a:r>
          </a:p>
          <a:p>
            <a:endParaRPr lang="en-US" baseline="0" dirty="0"/>
          </a:p>
          <a:p>
            <a:r>
              <a:rPr lang="en-US" baseline="0" dirty="0"/>
              <a:t>Genome assemblers aim to produce small numbers of very long </a:t>
            </a:r>
            <a:r>
              <a:rPr lang="en-US" baseline="0" dirty="0" err="1"/>
              <a:t>contig</a:t>
            </a:r>
            <a:r>
              <a:rPr lang="en-US" baseline="0" dirty="0"/>
              <a:t>, ideally reconstructing entire </a:t>
            </a:r>
            <a:r>
              <a:rPr lang="en-US" baseline="0" dirty="0" err="1"/>
              <a:t>megabase</a:t>
            </a:r>
            <a:r>
              <a:rPr lang="en-US" baseline="0" dirty="0"/>
              <a:t>-sized chromosomes where possible.  Transcriptome assemblers are generally tasked with assembling many thousands of separate transcripts, on the order of thousands of bases in length.</a:t>
            </a:r>
          </a:p>
          <a:p>
            <a:endParaRPr lang="en-US" baseline="0" dirty="0"/>
          </a:p>
          <a:p>
            <a:r>
              <a:rPr lang="en-US" baseline="0" dirty="0"/>
              <a:t>--</a:t>
            </a:r>
          </a:p>
          <a:p>
            <a:endParaRPr lang="en-US" baseline="0" dirty="0"/>
          </a:p>
          <a:p>
            <a:r>
              <a:rPr lang="en-US" baseline="0" dirty="0"/>
              <a:t>Finally, in genome assembly, reads are assumed to be derived from either strand of the double-stranded DNA molecule.  Conventional RNA-</a:t>
            </a:r>
            <a:r>
              <a:rPr lang="en-US" baseline="0" dirty="0" err="1"/>
              <a:t>Seq</a:t>
            </a:r>
            <a:r>
              <a:rPr lang="en-US" baseline="0" dirty="0"/>
              <a:t> offers the option of generating strand-specific data, and Transcriptome assemblers need to consider strand-specific data in order to assemble sense and antisense transcripts separately.</a:t>
            </a:r>
          </a:p>
          <a:p>
            <a:endParaRPr lang="en-US" baseline="0" dirty="0"/>
          </a:p>
        </p:txBody>
      </p:sp>
      <p:sp>
        <p:nvSpPr>
          <p:cNvPr id="4" name="Slide Number Placeholder 3"/>
          <p:cNvSpPr>
            <a:spLocks noGrp="1"/>
          </p:cNvSpPr>
          <p:nvPr>
            <p:ph type="sldNum" sz="quarter" idx="10"/>
          </p:nvPr>
        </p:nvSpPr>
        <p:spPr/>
        <p:txBody>
          <a:bodyPr/>
          <a:lstStyle/>
          <a:p>
            <a:fld id="{AEB432F8-549B-8D4E-891A-567AC352434D}" type="slidenum">
              <a:rPr lang="en-US" smtClean="0"/>
              <a:t>52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Here’s a high-level overview of the whole Trinity assembly algorithm.</a:t>
            </a:r>
          </a:p>
          <a:p>
            <a:endParaRPr lang="en-US" baseline="0" dirty="0"/>
          </a:p>
          <a:p>
            <a:r>
              <a:rPr lang="en-US" baseline="0" dirty="0"/>
              <a:t>We call it Trinity because it involves three major steps that we’ve built into three separate software modules.</a:t>
            </a:r>
          </a:p>
          <a:p>
            <a:endParaRPr lang="en-US" baseline="0" dirty="0"/>
          </a:p>
          <a:p>
            <a:r>
              <a:rPr lang="en-US" baseline="0" dirty="0"/>
              <a:t>It starts with Inchworm, which first assembles the RNA-</a:t>
            </a:r>
            <a:r>
              <a:rPr lang="en-US" baseline="0" dirty="0" err="1"/>
              <a:t>Seq</a:t>
            </a:r>
            <a:r>
              <a:rPr lang="en-US" baseline="0" dirty="0"/>
              <a:t> data into linear </a:t>
            </a:r>
            <a:r>
              <a:rPr lang="en-US" baseline="0" dirty="0" err="1"/>
              <a:t>contigs</a:t>
            </a:r>
            <a:r>
              <a:rPr lang="en-US" baseline="0" dirty="0"/>
              <a:t>.  </a:t>
            </a:r>
          </a:p>
          <a:p>
            <a:endParaRPr lang="en-US" baseline="0" dirty="0"/>
          </a:p>
          <a:p>
            <a:r>
              <a:rPr lang="en-US" baseline="0" dirty="0"/>
              <a:t>Then, Chrysalis groups </a:t>
            </a:r>
            <a:r>
              <a:rPr lang="en-US" baseline="0" dirty="0" err="1"/>
              <a:t>contigs</a:t>
            </a:r>
            <a:r>
              <a:rPr lang="en-US" baseline="0" dirty="0"/>
              <a:t> that are related due to alternative splicing or gene duplication and constructs de </a:t>
            </a:r>
            <a:r>
              <a:rPr lang="en-US" baseline="0" dirty="0" err="1"/>
              <a:t>bruijn</a:t>
            </a:r>
            <a:r>
              <a:rPr lang="en-US" baseline="0" dirty="0"/>
              <a:t> graphs.</a:t>
            </a:r>
          </a:p>
          <a:p>
            <a:endParaRPr lang="en-US" baseline="0" dirty="0"/>
          </a:p>
          <a:p>
            <a:r>
              <a:rPr lang="en-US" baseline="0" dirty="0"/>
              <a:t>Finally, Butterfly examines reads in the context of the de </a:t>
            </a:r>
            <a:r>
              <a:rPr lang="en-US" baseline="0" dirty="0" err="1"/>
              <a:t>bruijn</a:t>
            </a:r>
            <a:r>
              <a:rPr lang="en-US" baseline="0" dirty="0"/>
              <a:t> graphs, and reports the final full-length transcripts and isoforms of transcripts.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We’ve witnessed a technological revolution.</a:t>
            </a:r>
          </a:p>
          <a:p>
            <a:endParaRPr lang="en-US" dirty="0"/>
          </a:p>
          <a:p>
            <a:r>
              <a:rPr lang="en-US" dirty="0"/>
              <a:t>Routinely</a:t>
            </a:r>
            <a:r>
              <a:rPr lang="en-US" baseline="0" dirty="0"/>
              <a:t> </a:t>
            </a:r>
            <a:r>
              <a:rPr lang="en-US" dirty="0"/>
              <a:t>sequencing</a:t>
            </a:r>
            <a:r>
              <a:rPr lang="en-US" baseline="0" dirty="0"/>
              <a:t> as an assay for biological discovery.</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5</a:t>
            </a:fld>
            <a:endParaRPr lang="en-US"/>
          </a:p>
        </p:txBody>
      </p:sp>
    </p:spTree>
    <p:extLst>
      <p:ext uri="{BB962C8B-B14F-4D97-AF65-F5344CB8AC3E}">
        <p14:creationId xmlns:p14="http://schemas.microsoft.com/office/powerpoint/2010/main" val="3061769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inchworm algorithm</a:t>
            </a:r>
            <a:r>
              <a:rPr lang="en-US" baseline="0" dirty="0"/>
              <a:t> is quite simple.</a:t>
            </a:r>
            <a:endParaRPr lang="en-US" dirty="0"/>
          </a:p>
          <a:p>
            <a:endParaRPr lang="en-US" dirty="0"/>
          </a:p>
          <a:p>
            <a:r>
              <a:rPr lang="en-US" dirty="0"/>
              <a:t>It first decomposes reads into</a:t>
            </a:r>
            <a:r>
              <a:rPr lang="en-US" baseline="0" dirty="0"/>
              <a:t> a catalog of</a:t>
            </a:r>
            <a:r>
              <a:rPr lang="en-US" dirty="0"/>
              <a:t> overlapping </a:t>
            </a:r>
            <a:r>
              <a:rPr lang="en-US" dirty="0" err="1"/>
              <a:t>Kmers</a:t>
            </a:r>
            <a:r>
              <a:rPr lang="en-US" dirty="0"/>
              <a:t>, </a:t>
            </a:r>
          </a:p>
          <a:p>
            <a:r>
              <a:rPr lang="en-US" dirty="0"/>
              <a:t>----</a:t>
            </a:r>
          </a:p>
          <a:p>
            <a:r>
              <a:rPr lang="en-US" dirty="0"/>
              <a:t>and</a:t>
            </a:r>
            <a:r>
              <a:rPr lang="en-US" baseline="0" dirty="0"/>
              <a:t> builds a </a:t>
            </a:r>
            <a:r>
              <a:rPr lang="en-US" baseline="0" dirty="0" err="1"/>
              <a:t>hashtable</a:t>
            </a:r>
            <a:r>
              <a:rPr lang="en-US" baseline="0" dirty="0"/>
              <a:t> containing the </a:t>
            </a:r>
            <a:r>
              <a:rPr lang="en-US" baseline="0" dirty="0" err="1"/>
              <a:t>kmers</a:t>
            </a:r>
            <a:r>
              <a:rPr lang="en-US" baseline="0" dirty="0"/>
              <a:t> and the count of the number of times that </a:t>
            </a:r>
            <a:r>
              <a:rPr lang="en-US" baseline="0" dirty="0" err="1"/>
              <a:t>kmer</a:t>
            </a:r>
            <a:r>
              <a:rPr lang="en-US" baseline="0" dirty="0"/>
              <a:t> is found in all the reads.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single most abundant </a:t>
            </a:r>
            <a:r>
              <a:rPr lang="en-US" baseline="0" dirty="0" err="1"/>
              <a:t>kmer</a:t>
            </a:r>
            <a:r>
              <a:rPr lang="en-US" baseline="0" dirty="0"/>
              <a:t> with reasonable sequence complexity is identified as a seed </a:t>
            </a:r>
            <a:r>
              <a:rPr lang="en-US" baseline="0" dirty="0" err="1"/>
              <a:t>kmer</a:t>
            </a:r>
            <a:r>
              <a:rPr lang="en-US" baseline="0" dirty="0"/>
              <a:t>.</a:t>
            </a:r>
          </a:p>
          <a:p>
            <a:endParaRPr lang="en-US" baseline="0" dirty="0"/>
          </a:p>
          <a:p>
            <a:r>
              <a:rPr lang="en-US" baseline="0" dirty="0"/>
              <a:t>Ethan Hawke in GATTACA</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seed </a:t>
            </a:r>
            <a:r>
              <a:rPr lang="en-US" baseline="0" dirty="0" err="1"/>
              <a:t>kmer</a:t>
            </a:r>
            <a:r>
              <a:rPr lang="en-US" baseline="0" dirty="0"/>
              <a:t> is then extended at the 3’ end guided by the coverage of overlapping </a:t>
            </a:r>
            <a:r>
              <a:rPr lang="en-US" baseline="0" dirty="0" err="1"/>
              <a:t>kmers</a:t>
            </a:r>
            <a:r>
              <a:rPr lang="en-US" baseline="0" dirty="0"/>
              <a:t>.  </a:t>
            </a:r>
          </a:p>
          <a:p>
            <a:endParaRPr lang="en-US" baseline="0" dirty="0"/>
          </a:p>
          <a:p>
            <a:r>
              <a:rPr lang="en-US" baseline="0" dirty="0"/>
              <a:t>For each extension, there are four possible </a:t>
            </a:r>
            <a:r>
              <a:rPr lang="en-US" baseline="0" dirty="0" err="1"/>
              <a:t>kmers</a:t>
            </a:r>
            <a:r>
              <a:rPr lang="en-US" baseline="0" dirty="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of the </a:t>
            </a:r>
            <a:r>
              <a:rPr lang="en-US" baseline="0" dirty="0"/>
              <a:t>possible overlapping </a:t>
            </a:r>
            <a:r>
              <a:rPr lang="en-US" baseline="0" dirty="0" err="1"/>
              <a:t>kmers</a:t>
            </a:r>
            <a:r>
              <a:rPr lang="en-US" baseline="0" dirty="0"/>
              <a:t> is looked up in the </a:t>
            </a:r>
            <a:r>
              <a:rPr lang="en-US" baseline="0" dirty="0" err="1"/>
              <a:t>kmer</a:t>
            </a:r>
            <a:r>
              <a:rPr lang="en-US" baseline="0" dirty="0"/>
              <a:t> catalog to determine their frequency within the reads.</a:t>
            </a:r>
          </a:p>
          <a:p>
            <a:endParaRPr lang="en-US" baseline="0" dirty="0"/>
          </a:p>
          <a:p>
            <a:r>
              <a:rPr lang="en-US" baseline="0" dirty="0"/>
              <a:t>In this toy example, the </a:t>
            </a:r>
            <a:r>
              <a:rPr lang="en-US" baseline="0" dirty="0" err="1"/>
              <a:t>kmer</a:t>
            </a:r>
            <a:r>
              <a:rPr lang="en-US" baseline="0" dirty="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t>
            </a:r>
            <a:r>
              <a:rPr lang="en-US" baseline="0" dirty="0" err="1"/>
              <a:t>kmer</a:t>
            </a:r>
            <a:r>
              <a:rPr lang="en-US" baseline="0" dirty="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the </a:t>
            </a:r>
            <a:r>
              <a:rPr lang="en-US" dirty="0" err="1"/>
              <a:t>kmer</a:t>
            </a:r>
            <a:r>
              <a:rPr lang="en-US" dirty="0"/>
              <a:t> ending with ‘C’ is found 4</a:t>
            </a:r>
            <a:r>
              <a:rPr lang="en-US" baseline="0" dirty="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we have a tie.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 we</a:t>
            </a:r>
            <a:r>
              <a:rPr lang="en-US" baseline="0" dirty="0"/>
              <a:t> encounter a tie, we </a:t>
            </a:r>
            <a:r>
              <a:rPr lang="en-US" dirty="0"/>
              <a:t>explore the</a:t>
            </a:r>
            <a:r>
              <a:rPr lang="en-US" baseline="0" dirty="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 the extension</a:t>
            </a:r>
            <a:r>
              <a:rPr lang="en-US" baseline="0" dirty="0"/>
              <a:t> of two overlapping </a:t>
            </a:r>
            <a:r>
              <a:rPr lang="en-US" baseline="0" dirty="0" err="1"/>
              <a:t>kmers</a:t>
            </a:r>
            <a:r>
              <a:rPr lang="en-US" baseline="0" dirty="0"/>
              <a:t> ending with an ‘A’ provides the highest cumulative coverage, and so the other paths are ignored.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The current technological landscape for sequences</a:t>
            </a:r>
            <a:r>
              <a:rPr lang="en-US" baseline="0" dirty="0">
                <a:latin typeface="Arial" pitchFamily="34" charset="0"/>
                <a:ea typeface="ＭＳ Ｐゴシック"/>
              </a:rPr>
              <a:t> is somewhat diverse, although there are some clear favorites and those that are currently dominating the market.</a:t>
            </a:r>
          </a:p>
          <a:p>
            <a:pPr eaLnBrk="1" hangingPunct="1"/>
            <a:endParaRPr lang="en-US" baseline="0" dirty="0">
              <a:latin typeface="Arial" pitchFamily="34" charset="0"/>
              <a:ea typeface="ＭＳ Ｐゴシック"/>
            </a:endParaRPr>
          </a:p>
          <a:p>
            <a:pPr eaLnBrk="1" hangingPunct="1"/>
            <a:r>
              <a:rPr lang="en-US" baseline="0" dirty="0" err="1">
                <a:latin typeface="Arial" pitchFamily="34" charset="0"/>
                <a:ea typeface="ＭＳ Ｐゴシック"/>
              </a:rPr>
              <a:t>Illumina</a:t>
            </a:r>
            <a:r>
              <a:rPr lang="en-US" baseline="0" dirty="0">
                <a:latin typeface="Arial" pitchFamily="34" charset="0"/>
                <a:ea typeface="ＭＳ Ｐゴシック"/>
              </a:rPr>
              <a:t>, in particular, is one of the dominating technologies. </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This here is a table that contrasts the features of the different sequencers including cost, throughput, runtimes, read lengths, etc.</a:t>
            </a:r>
          </a:p>
          <a:p>
            <a:pPr eaLnBrk="1" hangingPunct="1"/>
            <a:endParaRPr lang="en-US" baseline="0" dirty="0">
              <a:latin typeface="Arial" pitchFamily="34" charset="0"/>
              <a:ea typeface="ＭＳ Ｐゴシック"/>
            </a:endParaRPr>
          </a:p>
          <a:p>
            <a:pPr eaLnBrk="1" hangingPunct="1"/>
            <a:r>
              <a:rPr lang="en-US" baseline="0" dirty="0">
                <a:latin typeface="Arial" pitchFamily="34" charset="0"/>
                <a:ea typeface="ＭＳ Ｐゴシック"/>
              </a:rPr>
              <a:t>Prices vary considerably according to these specs, anywhere from tens of thousands to a million dollars, and that doesn’t cover the reagent costs.  Julian covered many of these last week.</a:t>
            </a:r>
            <a:endParaRPr lang="en-US" dirty="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Extensions</a:t>
            </a:r>
            <a:r>
              <a:rPr lang="en-US" baseline="0" dirty="0"/>
              <a:t> continue to occur in this way until there are no more </a:t>
            </a:r>
            <a:r>
              <a:rPr lang="en-US" baseline="0" dirty="0" err="1"/>
              <a:t>kmers</a:t>
            </a:r>
            <a:r>
              <a:rPr lang="en-US" baseline="0" dirty="0"/>
              <a:t> that provide for an extension.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a:t>
            </a:r>
            <a:r>
              <a:rPr lang="en-US" baseline="0" dirty="0"/>
              <a:t> we extend from right to left in the same manner, following the path of greatest coverage.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Once the extension completes, the assembled </a:t>
            </a:r>
            <a:r>
              <a:rPr lang="en-US" dirty="0" err="1"/>
              <a:t>contig</a:t>
            </a:r>
            <a:r>
              <a:rPr lang="en-US" dirty="0"/>
              <a:t> is reported.</a:t>
            </a:r>
          </a:p>
          <a:p>
            <a:endParaRPr lang="en-US" dirty="0"/>
          </a:p>
          <a:p>
            <a:r>
              <a:rPr lang="en-US" dirty="0"/>
              <a:t>--transition—</a:t>
            </a:r>
          </a:p>
          <a:p>
            <a:endParaRPr lang="en-US" dirty="0"/>
          </a:p>
          <a:p>
            <a:r>
              <a:rPr lang="en-US" dirty="0"/>
              <a:t>The </a:t>
            </a:r>
            <a:r>
              <a:rPr lang="en-US" dirty="0" err="1"/>
              <a:t>kmers</a:t>
            </a:r>
            <a:r>
              <a:rPr lang="en-US" dirty="0"/>
              <a:t> found in the </a:t>
            </a:r>
            <a:r>
              <a:rPr lang="en-US" dirty="0" err="1"/>
              <a:t>contig</a:t>
            </a:r>
            <a:r>
              <a:rPr lang="en-US" dirty="0"/>
              <a:t> are removed</a:t>
            </a:r>
            <a:r>
              <a:rPr lang="en-US" baseline="0" dirty="0"/>
              <a:t> from the </a:t>
            </a:r>
            <a:r>
              <a:rPr lang="en-US" baseline="0" dirty="0" err="1"/>
              <a:t>kmer</a:t>
            </a:r>
            <a:r>
              <a:rPr lang="en-US" baseline="0" dirty="0"/>
              <a:t> catalog, and the entire process is repeated starting from a new seed.  The Inchworm assembly ends when the entire k-</a:t>
            </a:r>
            <a:r>
              <a:rPr lang="en-US" baseline="0" dirty="0" err="1"/>
              <a:t>mer</a:t>
            </a:r>
            <a:r>
              <a:rPr lang="en-US" baseline="0" dirty="0"/>
              <a:t> catalog has been depleted.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 high-level overview of the Chrysalis operations.</a:t>
            </a:r>
            <a:endParaRPr lang="en-US" dirty="0"/>
          </a:p>
          <a:p>
            <a:endParaRPr lang="en-US" dirty="0"/>
          </a:p>
          <a:p>
            <a:r>
              <a:rPr lang="en-US" dirty="0"/>
              <a:t>Chrysalis</a:t>
            </a:r>
            <a:r>
              <a:rPr lang="en-US" baseline="0" dirty="0"/>
              <a:t> clusters related </a:t>
            </a:r>
            <a:r>
              <a:rPr lang="en-US" baseline="0" dirty="0" err="1"/>
              <a:t>contigs</a:t>
            </a:r>
            <a:r>
              <a:rPr lang="en-US" baseline="0" dirty="0"/>
              <a:t> based on these k-1mer overlaps.</a:t>
            </a:r>
          </a:p>
          <a:p>
            <a:r>
              <a:rPr lang="en-US" baseline="0" dirty="0" err="1"/>
              <a:t>Chyrsalis</a:t>
            </a:r>
            <a:r>
              <a:rPr lang="en-US" baseline="0" dirty="0"/>
              <a:t> also leverages read pairing information to join minimally overlapping </a:t>
            </a:r>
            <a:r>
              <a:rPr lang="en-US" baseline="0" dirty="0" err="1"/>
              <a:t>contigs</a:t>
            </a:r>
            <a:r>
              <a:rPr lang="en-US" baseline="0" dirty="0"/>
              <a:t>.</a:t>
            </a:r>
          </a:p>
          <a:p>
            <a:endParaRPr lang="en-US" baseline="0" dirty="0"/>
          </a:p>
          <a:p>
            <a:r>
              <a:rPr lang="en-US" baseline="0" dirty="0"/>
              <a:t>--</a:t>
            </a:r>
          </a:p>
          <a:p>
            <a:endParaRPr lang="en-US" baseline="0" dirty="0"/>
          </a:p>
          <a:p>
            <a:r>
              <a:rPr lang="en-US" baseline="0" dirty="0"/>
              <a:t>After identifying the connected inchworm </a:t>
            </a:r>
            <a:r>
              <a:rPr lang="en-US" baseline="0" dirty="0" err="1"/>
              <a:t>contigs</a:t>
            </a:r>
            <a:r>
              <a:rPr lang="en-US" baseline="0" dirty="0"/>
              <a:t>, it constructs a separate de </a:t>
            </a:r>
            <a:r>
              <a:rPr lang="en-US" baseline="0" dirty="0" err="1"/>
              <a:t>Bruijn</a:t>
            </a:r>
            <a:r>
              <a:rPr lang="en-US" baseline="0" dirty="0"/>
              <a:t> graph for each group.</a:t>
            </a:r>
          </a:p>
          <a:p>
            <a:endParaRPr lang="en-US" baseline="0" dirty="0"/>
          </a:p>
          <a:p>
            <a:r>
              <a:rPr lang="en-US" baseline="0" dirty="0"/>
              <a:t>(Again, the de </a:t>
            </a:r>
            <a:r>
              <a:rPr lang="en-US" baseline="0" dirty="0" err="1"/>
              <a:t>Bruijn</a:t>
            </a:r>
            <a:r>
              <a:rPr lang="en-US" baseline="0" dirty="0"/>
              <a:t> graph represents the overlaps between adjacent </a:t>
            </a:r>
            <a:r>
              <a:rPr lang="en-US" baseline="0" dirty="0" err="1"/>
              <a:t>kmers</a:t>
            </a:r>
            <a:r>
              <a:rPr lang="en-US" baseline="0" dirty="0"/>
              <a:t> in the sequences with branches at sites of variation.)</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is how we end up with many separate graphs, ideally one graph per gene, with each graph representing the transcriptional complexity at that locus.  </a:t>
            </a:r>
          </a:p>
          <a:p>
            <a:endParaRPr lang="en-US" baseline="0" dirty="0"/>
          </a:p>
          <a:p>
            <a:r>
              <a:rPr lang="en-US" baseline="0" dirty="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68</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Butterfly operates on each of</a:t>
            </a:r>
            <a:r>
              <a:rPr lang="en-US" baseline="0" dirty="0"/>
              <a:t> these graphs independently.</a:t>
            </a:r>
          </a:p>
          <a:p>
            <a:endParaRPr lang="en-US" baseline="0" dirty="0"/>
          </a:p>
          <a:p>
            <a:r>
              <a:rPr lang="en-US" baseline="0" dirty="0"/>
              <a:t>It first compacts the de </a:t>
            </a:r>
            <a:r>
              <a:rPr lang="en-US" baseline="0" dirty="0" err="1"/>
              <a:t>Bruijn</a:t>
            </a:r>
            <a:r>
              <a:rPr lang="en-US" baseline="0" dirty="0"/>
              <a:t> graph by collapsing the </a:t>
            </a:r>
            <a:r>
              <a:rPr lang="en-US" baseline="0" dirty="0" err="1"/>
              <a:t>unbranched</a:t>
            </a:r>
            <a:r>
              <a:rPr lang="en-US" baseline="0" dirty="0"/>
              <a:t> stretches, as described earlier.</a:t>
            </a:r>
          </a:p>
          <a:p>
            <a:endParaRPr lang="en-US" baseline="0" dirty="0"/>
          </a:p>
          <a:p>
            <a:r>
              <a:rPr lang="en-US" baseline="0" dirty="0"/>
              <a:t>It then threads the original sequencing reads into the graph, tracking the paths occupied by the reads and those paths supported by mate pairs.</a:t>
            </a:r>
          </a:p>
          <a:p>
            <a:endParaRPr lang="en-US" baseline="0" dirty="0"/>
          </a:p>
          <a:p>
            <a:r>
              <a:rPr lang="en-US" baseline="0" dirty="0"/>
              <a:t>Butterfly then reports the most probable paths through the graph supported by the reads and read pairings, emitting full-length transcripts for </a:t>
            </a:r>
            <a:r>
              <a:rPr lang="en-US" baseline="0" dirty="0">
                <a:solidFill>
                  <a:srgbClr val="FF0000"/>
                </a:solidFill>
              </a:rPr>
              <a:t>isoforms and </a:t>
            </a:r>
            <a:r>
              <a:rPr lang="en-US" baseline="0" dirty="0" err="1">
                <a:solidFill>
                  <a:srgbClr val="FF0000"/>
                </a:solidFill>
              </a:rPr>
              <a:t>paralogs</a:t>
            </a:r>
            <a:r>
              <a:rPr lang="en-US" baseline="0" dirty="0">
                <a:solidFill>
                  <a:srgbClr val="FF0000"/>
                </a:solidFill>
              </a:rPr>
              <a:t>.</a:t>
            </a:r>
          </a:p>
          <a:p>
            <a:endParaRPr lang="en-US" baseline="0"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a:t>
            </a:r>
            <a:r>
              <a:rPr lang="en-US" baseline="0" dirty="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71</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 continue to do this for all reads and fully construct our de </a:t>
            </a:r>
            <a:r>
              <a:rPr lang="en-US" baseline="0" dirty="0" err="1"/>
              <a:t>Bruijn</a:t>
            </a:r>
            <a:r>
              <a:rPr lang="en-US" baseline="0" dirty="0"/>
              <a:t> graph.</a:t>
            </a:r>
          </a:p>
          <a:p>
            <a:endParaRPr lang="en-US" baseline="0" dirty="0"/>
          </a:p>
          <a:p>
            <a:endParaRPr lang="en-US" baseline="0" dirty="0"/>
          </a:p>
          <a:p>
            <a:r>
              <a:rPr lang="en-US" baseline="0" dirty="0"/>
              <a:t>This de </a:t>
            </a:r>
            <a:r>
              <a:rPr lang="en-US" baseline="0" dirty="0" err="1"/>
              <a:t>Bruijn</a:t>
            </a:r>
            <a:r>
              <a:rPr lang="en-US" baseline="0" dirty="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a:p>
          <a:p>
            <a:r>
              <a:rPr lang="en-US" baseline="0" dirty="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7153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dirty="0">
                <a:latin typeface="Arial" pitchFamily="34" charset="0"/>
                <a:ea typeface="ＭＳ Ｐゴシック"/>
              </a:rPr>
              <a:t>Everyone has different reasons for choosing 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a:t>
            </a:fld>
            <a:endParaRPr lang="en-US"/>
          </a:p>
        </p:txBody>
      </p:sp>
    </p:spTree>
    <p:extLst>
      <p:ext uri="{BB962C8B-B14F-4D97-AF65-F5344CB8AC3E}">
        <p14:creationId xmlns:p14="http://schemas.microsoft.com/office/powerpoint/2010/main" val="291020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In any case, the transcriptome reads that are generated from sequencing are often much shorter than the original transcript molecules they were derived from, and one of the key </a:t>
            </a:r>
            <a:r>
              <a:rPr lang="en-US" baseline="0" dirty="0" err="1"/>
              <a:t>bioinformatic</a:t>
            </a:r>
            <a:r>
              <a:rPr lang="en-US" baseline="0" dirty="0"/>
              <a:t> challenges is to reconstruct the original full length transcript from the shorter sequencing reads.</a:t>
            </a:r>
          </a:p>
          <a:p>
            <a:endParaRPr lang="en-US" baseline="0" dirty="0"/>
          </a:p>
        </p:txBody>
      </p:sp>
      <p:sp>
        <p:nvSpPr>
          <p:cNvPr id="4" name="Slide Number Placeholder 3"/>
          <p:cNvSpPr>
            <a:spLocks noGrp="1"/>
          </p:cNvSpPr>
          <p:nvPr>
            <p:ph type="sldNum" sz="quarter" idx="10"/>
          </p:nvPr>
        </p:nvSpPr>
        <p:spPr/>
        <p:txBody>
          <a:bodyPr/>
          <a:lstStyle/>
          <a:p>
            <a:fld id="{50729432-ADD4-C643-B58E-FA965F319B1D}" type="slidenum">
              <a:rPr lang="en-US" smtClean="0"/>
              <a:t>12</a:t>
            </a:fld>
            <a:endParaRPr lang="en-US"/>
          </a:p>
        </p:txBody>
      </p:sp>
    </p:spTree>
    <p:extLst>
      <p:ext uri="{BB962C8B-B14F-4D97-AF65-F5344CB8AC3E}">
        <p14:creationId xmlns:p14="http://schemas.microsoft.com/office/powerpoint/2010/main" val="1322215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D03F2D-FF1B-1547-BCC9-7E647B30FB26}"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03F2D-FF1B-1547-BCC9-7E647B30FB26}"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03F2D-FF1B-1547-BCC9-7E647B30FB26}"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03F2D-FF1B-1547-BCC9-7E647B30FB26}"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03F2D-FF1B-1547-BCC9-7E647B30FB26}"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en.wikipedia.org/wiki/Gattaca" TargetMode="External"/><Relationship Id="rId5" Type="http://schemas.openxmlformats.org/officeDocument/2006/relationships/image" Target="../media/image62.tiff"/><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hyperlink" Target="https://tinyurl.com/wbgcs65" TargetMode="External"/><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github.com/trinityrnaseq/CSHLProgForBio/tree/main/Exercise-counting_kmers" TargetMode="Externa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trinityrnaseq/CSHLProgForBio/tree/main/whatsupwith__name__%3F" TargetMode="Externa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trinityrnaseq/CSHLProgForBio/tree/main/Exercise-counting_kmers#part-a-retrieve-sequences-from-a-fastq-file"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fastq_file_to_sequence_list.p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github.com/trinityrnaseq/CSHLProgForBio/blob/main/Exercise-counting_kmers/sequence_to_kmer_list.py"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github.com/trinityrnaseq/CSHLProgForBio/blob/main/Exercise-counting_kmers/count_kmers_from_fastq.py"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994261"/>
            <a:ext cx="7772400" cy="1470025"/>
          </a:xfrm>
        </p:spPr>
        <p:txBody>
          <a:bodyPr>
            <a:normAutofit fontScale="90000"/>
          </a:bodyPr>
          <a:lstStyle/>
          <a:p>
            <a:r>
              <a:rPr lang="en-US" dirty="0"/>
              <a:t>Intro to Transcriptomics</a:t>
            </a:r>
            <a:br>
              <a:rPr lang="en-US" dirty="0"/>
            </a:br>
            <a:r>
              <a:rPr lang="en-US" dirty="0"/>
              <a:t>and Transcriptome Assembly</a:t>
            </a:r>
            <a:br>
              <a:rPr lang="en-US" dirty="0"/>
            </a:br>
            <a:r>
              <a:rPr lang="en-US" sz="3100" dirty="0"/>
              <a:t>Programming for Biologists</a:t>
            </a:r>
            <a:br>
              <a:rPr lang="en-US" sz="3100" dirty="0"/>
            </a:br>
            <a:r>
              <a:rPr lang="en-US" sz="3100" dirty="0"/>
              <a:t>CSHL 2023</a:t>
            </a:r>
          </a:p>
        </p:txBody>
      </p:sp>
      <p:sp>
        <p:nvSpPr>
          <p:cNvPr id="8" name="Subtitle 7"/>
          <p:cNvSpPr>
            <a:spLocks noGrp="1"/>
          </p:cNvSpPr>
          <p:nvPr>
            <p:ph type="subTitle" idx="1"/>
          </p:nvPr>
        </p:nvSpPr>
        <p:spPr>
          <a:xfrm>
            <a:off x="1371600" y="4936125"/>
            <a:ext cx="6400800" cy="1752600"/>
          </a:xfrm>
        </p:spPr>
        <p:txBody>
          <a:bodyPr/>
          <a:lstStyle/>
          <a:p>
            <a:r>
              <a:rPr lang="en-US" dirty="0"/>
              <a:t>Brian Haas</a:t>
            </a:r>
          </a:p>
          <a:p>
            <a:r>
              <a:rPr lang="en-US" dirty="0"/>
              <a:t>Broad Institute</a:t>
            </a:r>
          </a:p>
        </p:txBody>
      </p:sp>
    </p:spTree>
    <p:extLst>
      <p:ext uri="{BB962C8B-B14F-4D97-AF65-F5344CB8AC3E}">
        <p14:creationId xmlns:p14="http://schemas.microsoft.com/office/powerpoint/2010/main" val="11998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a:t>Overview of RNA-Seq</a:t>
            </a:r>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a:t>From: http://www2.fml.tuebingen.mpg.de/</a:t>
            </a:r>
            <a:r>
              <a:rPr lang="en-US" sz="1600" dirty="0" err="1"/>
              <a:t>raetsch</a:t>
            </a:r>
            <a:r>
              <a:rPr lang="en-US" sz="1600" dirty="0"/>
              <a:t>/members/research/</a:t>
            </a:r>
            <a:r>
              <a:rPr lang="en-US" sz="1600" dirty="0" err="1"/>
              <a:t>transcriptomics.html</a:t>
            </a:r>
            <a:endParaRPr lang="en-US" sz="1600" dirty="0"/>
          </a:p>
        </p:txBody>
      </p:sp>
    </p:spTree>
    <p:extLst>
      <p:ext uri="{BB962C8B-B14F-4D97-AF65-F5344CB8AC3E}">
        <p14:creationId xmlns:p14="http://schemas.microsoft.com/office/powerpoint/2010/main" val="397107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a:t>Paired-end Sequences</a:t>
            </a:r>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a:t>@61DFRAAXX100204:1:100:10494:3070/1</a:t>
            </a:r>
          </a:p>
          <a:p>
            <a:r>
              <a:rPr lang="en-US" dirty="0"/>
              <a:t>AAACAACAGGGCACATTGTCACTCTTGTATTTGAAAAACACTTTCCGGCCAT</a:t>
            </a:r>
          </a:p>
          <a:p>
            <a:r>
              <a:rPr lang="en-US" dirty="0"/>
              <a:t>+</a:t>
            </a:r>
          </a:p>
          <a:p>
            <a:r>
              <a:rPr lang="en-US" dirty="0"/>
              <a:t>ACCCCCCCCCCCCCCCCCCCCCCCCCCCCCBC?CCCCCCCCC@@CACCCCCA</a:t>
            </a:r>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a:t>@61DFRAAXX100204:1:100:10494:3070/2</a:t>
            </a:r>
          </a:p>
          <a:p>
            <a:r>
              <a:rPr lang="en-US" dirty="0"/>
              <a:t>CTCAAATGGTTAATTCTCAGGCTGCAAATATTCGTTCAGGATGGAAGAACA</a:t>
            </a:r>
          </a:p>
          <a:p>
            <a:r>
              <a:rPr lang="en-US" dirty="0"/>
              <a:t>+</a:t>
            </a:r>
          </a:p>
          <a:p>
            <a:r>
              <a:rPr lang="en-US" dirty="0"/>
              <a:t>C&lt;CCCCCCCACCCCCCCCCCCCCCCCCCCCCCCCCCCCCCCCCCCCCCBCCCC</a:t>
            </a:r>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a:t>Two </a:t>
            </a:r>
            <a:r>
              <a:rPr lang="en-US" sz="2800" dirty="0" err="1"/>
              <a:t>FastQ</a:t>
            </a:r>
            <a:r>
              <a:rPr lang="en-US" sz="2800" dirty="0"/>
              <a:t> files, read name indicates</a:t>
            </a:r>
            <a:br>
              <a:rPr lang="en-US" sz="2800" dirty="0"/>
            </a:br>
            <a:r>
              <a:rPr lang="en-US" sz="2800" dirty="0"/>
              <a:t>left (</a:t>
            </a:r>
            <a:r>
              <a:rPr lang="en-US" sz="2800" dirty="0">
                <a:solidFill>
                  <a:srgbClr val="0000FF"/>
                </a:solidFill>
              </a:rPr>
              <a:t>/1</a:t>
            </a:r>
            <a:r>
              <a:rPr lang="en-US" sz="2800" dirty="0"/>
              <a:t>) or right (</a:t>
            </a:r>
            <a:r>
              <a:rPr lang="en-US" sz="2800" dirty="0">
                <a:solidFill>
                  <a:srgbClr val="FF0000"/>
                </a:solidFill>
              </a:rPr>
              <a:t>/2</a:t>
            </a:r>
            <a:r>
              <a:rPr lang="en-US" sz="2800" dirty="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a:t>RNA-</a:t>
            </a:r>
            <a:r>
              <a:rPr lang="en-US" sz="3200" dirty="0" err="1"/>
              <a:t>Seq</a:t>
            </a:r>
            <a:r>
              <a:rPr lang="en-US" sz="3200" dirty="0"/>
              <a:t> Challenge: Transcript Reconstruction</a:t>
            </a:r>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a:t>Adapted from: http://www2.fml.tuebingen.mpg.de/</a:t>
            </a:r>
            <a:r>
              <a:rPr lang="en-US" sz="1200" dirty="0" err="1"/>
              <a:t>raetsch</a:t>
            </a:r>
            <a:r>
              <a:rPr lang="en-US" sz="1200" dirty="0"/>
              <a:t>/members/research/</a:t>
            </a:r>
            <a:r>
              <a:rPr lang="en-US" sz="1200" dirty="0" err="1"/>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a:ln>
                    <a:solidFill>
                      <a:srgbClr val="660066"/>
                    </a:solidFill>
                  </a:ln>
                </a:rPr>
                <a:t>Reconstruct original </a:t>
              </a:r>
              <a:br>
                <a:rPr lang="en-US" dirty="0">
                  <a:ln>
                    <a:solidFill>
                      <a:srgbClr val="660066"/>
                    </a:solidFill>
                  </a:ln>
                </a:rPr>
              </a:br>
              <a:r>
                <a:rPr lang="en-US" dirty="0">
                  <a:ln>
                    <a:solidFill>
                      <a:srgbClr val="660066"/>
                    </a:solidFill>
                  </a:ln>
                </a:rPr>
                <a:t>full-length transcripts</a:t>
              </a: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a:solidFill>
                  <a:srgbClr val="660066"/>
                </a:solidFill>
              </a:rPr>
              <a:t>(Avg. ~ 2 kb)</a:t>
            </a: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a:solidFill>
                  <a:srgbClr val="660066"/>
                </a:solidFill>
              </a:rPr>
              <a:t>(Avg. ~ 300 b)</a:t>
            </a: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a:solidFill>
                  <a:srgbClr val="660066"/>
                </a:solidFill>
              </a:rPr>
              <a:t>(~ 75 to 150 b reads, SE or PE)</a:t>
            </a:r>
          </a:p>
        </p:txBody>
      </p:sp>
    </p:spTree>
    <p:extLst>
      <p:ext uri="{BB962C8B-B14F-4D97-AF65-F5344CB8AC3E}">
        <p14:creationId xmlns:p14="http://schemas.microsoft.com/office/powerpoint/2010/main" val="11311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a:t>Nature Biotech, 2010</a:t>
              </a:r>
            </a:p>
          </p:txBody>
        </p:sp>
      </p:grpSp>
    </p:spTree>
    <p:extLst>
      <p:ext uri="{BB962C8B-B14F-4D97-AF65-F5344CB8AC3E}">
        <p14:creationId xmlns:p14="http://schemas.microsoft.com/office/powerpoint/2010/main" val="31986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48153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Tree>
    <p:extLst>
      <p:ext uri="{BB962C8B-B14F-4D97-AF65-F5344CB8AC3E}">
        <p14:creationId xmlns:p14="http://schemas.microsoft.com/office/powerpoint/2010/main" val="318967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a:t>The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solidFill>
                  <a:srgbClr val="FF0000"/>
                </a:solidFill>
              </a:rPr>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solidFill>
                  <a:srgbClr val="FF0000"/>
                </a:solidFill>
              </a:rPr>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solidFill>
                  <a:srgbClr val="FF0000"/>
                </a:solidFill>
              </a:rPr>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a:t>String Tie</a:t>
            </a: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a:t>HISAT</a:t>
            </a: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a:t>The “New Tuxedo” Suite:</a:t>
            </a:r>
          </a:p>
          <a:p>
            <a:r>
              <a:rPr lang="en-US" dirty="0"/>
              <a:t>End-to-end </a:t>
            </a:r>
            <a:r>
              <a:rPr lang="en-US" b="1" dirty="0"/>
              <a:t>Genome</a:t>
            </a:r>
            <a:r>
              <a:rPr lang="en-US" dirty="0"/>
              <a:t>-based</a:t>
            </a:r>
            <a:br>
              <a:rPr lang="en-US" dirty="0"/>
            </a:br>
            <a:r>
              <a:rPr lang="en-US" dirty="0"/>
              <a:t>RNA-</a:t>
            </a:r>
            <a:r>
              <a:rPr lang="en-US" dirty="0" err="1"/>
              <a:t>Seq</a:t>
            </a:r>
            <a:r>
              <a:rPr lang="en-US" dirty="0"/>
              <a:t> Analysis </a:t>
            </a:r>
            <a:br>
              <a:rPr lang="en-US" dirty="0"/>
            </a:br>
            <a:r>
              <a:rPr lang="en-US" dirty="0"/>
              <a:t>Software Package</a:t>
            </a:r>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a:solidFill>
                  <a:srgbClr val="660066"/>
                </a:solidFill>
              </a:rPr>
              <a:t>Non-model organisms:</a:t>
            </a:r>
          </a:p>
          <a:p>
            <a:pPr algn="ctr"/>
            <a:r>
              <a:rPr lang="en-US" sz="2800" b="1" dirty="0">
                <a:solidFill>
                  <a:srgbClr val="660066"/>
                </a:solidFill>
              </a:rPr>
              <a:t> “I don’t have a reference genome!”</a:t>
            </a:r>
          </a:p>
        </p:txBody>
      </p:sp>
    </p:spTree>
    <p:extLst>
      <p:ext uri="{BB962C8B-B14F-4D97-AF65-F5344CB8AC3E}">
        <p14:creationId xmlns:p14="http://schemas.microsoft.com/office/powerpoint/2010/main" val="17461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31040" y="1098393"/>
            <a:ext cx="4639817" cy="1817363"/>
            <a:chOff x="3232335" y="1713779"/>
            <a:chExt cx="4639817" cy="1817363"/>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713779"/>
              <a:ext cx="3640083" cy="646331"/>
            </a:xfrm>
            <a:prstGeom prst="rect">
              <a:avLst/>
            </a:prstGeom>
            <a:noFill/>
          </p:spPr>
          <p:txBody>
            <a:bodyPr wrap="square" rtlCol="0">
              <a:spAutoFit/>
            </a:bodyPr>
            <a:lstStyle/>
            <a:p>
              <a:r>
                <a:rPr lang="en-US" dirty="0"/>
                <a:t>Extract RNA, </a:t>
              </a:r>
            </a:p>
            <a:p>
              <a:r>
                <a:rPr lang="en-US" dirty="0"/>
                <a:t> </a:t>
              </a:r>
              <a:r>
                <a:rPr lang="is-IS" dirty="0"/>
                <a:t>… some protocol for processing, ... </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825"/>
            <a:ext cx="8365491" cy="523220"/>
          </a:xfrm>
          <a:prstGeom prst="rect">
            <a:avLst/>
          </a:prstGeom>
          <a:noFill/>
        </p:spPr>
        <p:txBody>
          <a:bodyPr wrap="none" rtlCol="0">
            <a:spAutoFit/>
          </a:bodyPr>
          <a:lstStyle/>
          <a:p>
            <a:r>
              <a:rPr lang="en-US" sz="2800" dirty="0"/>
              <a:t>Biological Investigations Empowered by </a:t>
            </a:r>
            <a:r>
              <a:rPr lang="en-US" sz="2800" dirty="0" err="1"/>
              <a:t>Transcriptomics</a:t>
            </a:r>
            <a:endParaRPr lang="en-US" sz="2800" dirty="0"/>
          </a:p>
        </p:txBody>
      </p:sp>
      <p:grpSp>
        <p:nvGrpSpPr>
          <p:cNvPr id="16" name="Group 15"/>
          <p:cNvGrpSpPr/>
          <p:nvPr/>
        </p:nvGrpSpPr>
        <p:grpSpPr>
          <a:xfrm>
            <a:off x="104501" y="3068366"/>
            <a:ext cx="9039499" cy="3726914"/>
            <a:chOff x="104501" y="3068366"/>
            <a:chExt cx="9039499" cy="3726914"/>
          </a:xfrm>
        </p:grpSpPr>
        <p:pic>
          <p:nvPicPr>
            <p:cNvPr id="59" name="Picture 58"/>
            <p:cNvPicPr>
              <a:picLocks noChangeAspect="1"/>
            </p:cNvPicPr>
            <p:nvPr/>
          </p:nvPicPr>
          <p:blipFill>
            <a:blip r:embed="rId4"/>
            <a:stretch>
              <a:fillRect/>
            </a:stretch>
          </p:blipFill>
          <p:spPr>
            <a:xfrm>
              <a:off x="6964145" y="3542711"/>
              <a:ext cx="1910608" cy="1619373"/>
            </a:xfrm>
            <a:prstGeom prst="rect">
              <a:avLst/>
            </a:prstGeom>
          </p:spPr>
        </p:pic>
        <p:sp>
          <p:nvSpPr>
            <p:cNvPr id="2" name="TextBox 1"/>
            <p:cNvSpPr txBox="1"/>
            <p:nvPr/>
          </p:nvSpPr>
          <p:spPr>
            <a:xfrm>
              <a:off x="2581165" y="3564681"/>
              <a:ext cx="1803787" cy="615553"/>
            </a:xfrm>
            <a:prstGeom prst="rect">
              <a:avLst/>
            </a:prstGeom>
            <a:noFill/>
          </p:spPr>
          <p:txBody>
            <a:bodyPr wrap="none" rtlCol="0">
              <a:spAutoFit/>
            </a:bodyPr>
            <a:lstStyle/>
            <a:p>
              <a:pPr algn="ctr"/>
              <a:r>
                <a:rPr lang="en-US" dirty="0"/>
                <a:t>Analysis Method</a:t>
              </a:r>
            </a:p>
            <a:p>
              <a:pPr algn="ctr"/>
              <a:r>
                <a:rPr lang="en-US" sz="1600" i="1" dirty="0"/>
                <a:t>(pick your favorite)</a:t>
              </a:r>
            </a:p>
          </p:txBody>
        </p:sp>
        <p:pic>
          <p:nvPicPr>
            <p:cNvPr id="4" name="Picture 3" descr="Screen Shot 2018-01-16 at 11.02.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48" y="3502971"/>
              <a:ext cx="960497" cy="1684115"/>
            </a:xfrm>
            <a:prstGeom prst="rect">
              <a:avLst/>
            </a:prstGeom>
          </p:spPr>
        </p:pic>
        <p:pic>
          <p:nvPicPr>
            <p:cNvPr id="5" name="Picture 4" descr="Screen Shot 2018-01-16 at 11.04.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0" y="4742847"/>
              <a:ext cx="1675316" cy="1604026"/>
            </a:xfrm>
            <a:prstGeom prst="rect">
              <a:avLst/>
            </a:prstGeom>
          </p:spPr>
        </p:pic>
        <p:pic>
          <p:nvPicPr>
            <p:cNvPr id="6" name="Picture 5" descr="Screen Shot 2018-01-16 at 11.0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711" y="4339427"/>
              <a:ext cx="1397000" cy="2159000"/>
            </a:xfrm>
            <a:prstGeom prst="rect">
              <a:avLst/>
            </a:prstGeom>
          </p:spPr>
        </p:pic>
        <p:pic>
          <p:nvPicPr>
            <p:cNvPr id="7" name="Picture 6"/>
            <p:cNvPicPr>
              <a:picLocks noChangeAspect="1"/>
            </p:cNvPicPr>
            <p:nvPr/>
          </p:nvPicPr>
          <p:blipFill>
            <a:blip r:embed="rId8"/>
            <a:stretch>
              <a:fillRect/>
            </a:stretch>
          </p:blipFill>
          <p:spPr>
            <a:xfrm>
              <a:off x="5227781" y="4095120"/>
              <a:ext cx="1579588" cy="2251753"/>
            </a:xfrm>
            <a:prstGeom prst="rect">
              <a:avLst/>
            </a:prstGeom>
          </p:spPr>
        </p:pic>
        <p:pic>
          <p:nvPicPr>
            <p:cNvPr id="8" name="Picture 7"/>
            <p:cNvPicPr>
              <a:picLocks noChangeAspect="1"/>
            </p:cNvPicPr>
            <p:nvPr/>
          </p:nvPicPr>
          <p:blipFill>
            <a:blip r:embed="rId9"/>
            <a:stretch>
              <a:fillRect/>
            </a:stretch>
          </p:blipFill>
          <p:spPr>
            <a:xfrm>
              <a:off x="2130997" y="4553379"/>
              <a:ext cx="1361345" cy="1361345"/>
            </a:xfrm>
            <a:prstGeom prst="rect">
              <a:avLst/>
            </a:prstGeom>
          </p:spPr>
        </p:pic>
        <p:sp>
          <p:nvSpPr>
            <p:cNvPr id="20" name="Freeform 19"/>
            <p:cNvSpPr/>
            <p:nvPr/>
          </p:nvSpPr>
          <p:spPr>
            <a:xfrm rot="5400000">
              <a:off x="4444759" y="315621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04501" y="3161325"/>
              <a:ext cx="1051077" cy="369332"/>
            </a:xfrm>
            <a:prstGeom prst="rect">
              <a:avLst/>
            </a:prstGeom>
            <a:noFill/>
          </p:spPr>
          <p:txBody>
            <a:bodyPr wrap="none" rtlCol="0">
              <a:spAutoFit/>
            </a:bodyPr>
            <a:lstStyle/>
            <a:p>
              <a:r>
                <a:rPr lang="en-US" dirty="0"/>
                <a:t>Northern</a:t>
              </a:r>
            </a:p>
          </p:txBody>
        </p:sp>
        <p:sp>
          <p:nvSpPr>
            <p:cNvPr id="10" name="TextBox 9"/>
            <p:cNvSpPr txBox="1"/>
            <p:nvPr/>
          </p:nvSpPr>
          <p:spPr>
            <a:xfrm>
              <a:off x="877622" y="6235361"/>
              <a:ext cx="955497" cy="369332"/>
            </a:xfrm>
            <a:prstGeom prst="rect">
              <a:avLst/>
            </a:prstGeom>
            <a:noFill/>
          </p:spPr>
          <p:txBody>
            <a:bodyPr wrap="none" rtlCol="0">
              <a:spAutoFit/>
            </a:bodyPr>
            <a:lstStyle/>
            <a:p>
              <a:r>
                <a:rPr lang="en-US" dirty="0"/>
                <a:t>Dot Blot</a:t>
              </a:r>
            </a:p>
          </p:txBody>
        </p:sp>
        <p:sp>
          <p:nvSpPr>
            <p:cNvPr id="11" name="TextBox 10"/>
            <p:cNvSpPr txBox="1"/>
            <p:nvPr/>
          </p:nvSpPr>
          <p:spPr>
            <a:xfrm>
              <a:off x="2268930" y="5980895"/>
              <a:ext cx="1223412" cy="369332"/>
            </a:xfrm>
            <a:prstGeom prst="rect">
              <a:avLst/>
            </a:prstGeom>
            <a:noFill/>
          </p:spPr>
          <p:txBody>
            <a:bodyPr wrap="none" rtlCol="0">
              <a:spAutoFit/>
            </a:bodyPr>
            <a:lstStyle/>
            <a:p>
              <a:r>
                <a:rPr lang="en-US" dirty="0"/>
                <a:t>Microarray</a:t>
              </a:r>
            </a:p>
          </p:txBody>
        </p:sp>
        <p:sp>
          <p:nvSpPr>
            <p:cNvPr id="12" name="TextBox 11"/>
            <p:cNvSpPr txBox="1"/>
            <p:nvPr/>
          </p:nvSpPr>
          <p:spPr>
            <a:xfrm>
              <a:off x="3857477" y="6425948"/>
              <a:ext cx="982097" cy="369332"/>
            </a:xfrm>
            <a:prstGeom prst="rect">
              <a:avLst/>
            </a:prstGeom>
            <a:noFill/>
          </p:spPr>
          <p:txBody>
            <a:bodyPr wrap="none" rtlCol="0">
              <a:spAutoFit/>
            </a:bodyPr>
            <a:lstStyle/>
            <a:p>
              <a:r>
                <a:rPr lang="en-US" dirty="0" err="1"/>
                <a:t>qRT</a:t>
              </a:r>
              <a:r>
                <a:rPr lang="en-US" dirty="0"/>
                <a:t>-PCR</a:t>
              </a:r>
            </a:p>
          </p:txBody>
        </p:sp>
        <p:sp>
          <p:nvSpPr>
            <p:cNvPr id="13" name="TextBox 12"/>
            <p:cNvSpPr txBox="1"/>
            <p:nvPr/>
          </p:nvSpPr>
          <p:spPr>
            <a:xfrm>
              <a:off x="5036649" y="6282401"/>
              <a:ext cx="1958852" cy="369332"/>
            </a:xfrm>
            <a:prstGeom prst="rect">
              <a:avLst/>
            </a:prstGeom>
            <a:noFill/>
          </p:spPr>
          <p:txBody>
            <a:bodyPr wrap="none" rtlCol="0">
              <a:spAutoFit/>
            </a:bodyPr>
            <a:lstStyle/>
            <a:p>
              <a:r>
                <a:rPr lang="en-US" dirty="0"/>
                <a:t>Sanger Sequencing</a:t>
              </a:r>
            </a:p>
          </p:txBody>
        </p:sp>
        <p:sp>
          <p:nvSpPr>
            <p:cNvPr id="14" name="TextBox 13"/>
            <p:cNvSpPr txBox="1"/>
            <p:nvPr/>
          </p:nvSpPr>
          <p:spPr>
            <a:xfrm>
              <a:off x="7515932" y="5154470"/>
              <a:ext cx="906243" cy="369332"/>
            </a:xfrm>
            <a:prstGeom prst="rect">
              <a:avLst/>
            </a:prstGeom>
            <a:noFill/>
          </p:spPr>
          <p:txBody>
            <a:bodyPr wrap="none" rtlCol="0">
              <a:spAutoFit/>
            </a:bodyPr>
            <a:lstStyle/>
            <a:p>
              <a:r>
                <a:rPr lang="en-US" dirty="0"/>
                <a:t>Other</a:t>
              </a:r>
              <a:r>
                <a:rPr lang="is-IS" dirty="0"/>
                <a:t>…</a:t>
              </a:r>
              <a:endParaRPr lang="en-US" dirty="0"/>
            </a:p>
          </p:txBody>
        </p:sp>
        <p:pic>
          <p:nvPicPr>
            <p:cNvPr id="15" name="Picture 14"/>
            <p:cNvPicPr>
              <a:picLocks noChangeAspect="1"/>
            </p:cNvPicPr>
            <p:nvPr/>
          </p:nvPicPr>
          <p:blipFill>
            <a:blip r:embed="rId10"/>
            <a:stretch>
              <a:fillRect/>
            </a:stretch>
          </p:blipFill>
          <p:spPr>
            <a:xfrm>
              <a:off x="6911620" y="5499000"/>
              <a:ext cx="2232380" cy="1105693"/>
            </a:xfrm>
            <a:prstGeom prst="rect">
              <a:avLst/>
            </a:prstGeom>
          </p:spPr>
        </p:pic>
      </p:grpSp>
      <p:pic>
        <p:nvPicPr>
          <p:cNvPr id="26" name="Picture 25">
            <a:extLst>
              <a:ext uri="{FF2B5EF4-FFF2-40B4-BE49-F238E27FC236}">
                <a16:creationId xmlns:a16="http://schemas.microsoft.com/office/drawing/2014/main" id="{AD9CCD0F-2941-4249-B364-AABFA83BA787}"/>
              </a:ext>
            </a:extLst>
          </p:cNvPr>
          <p:cNvPicPr>
            <a:picLocks noChangeAspect="1"/>
          </p:cNvPicPr>
          <p:nvPr/>
        </p:nvPicPr>
        <p:blipFill>
          <a:blip r:embed="rId11"/>
          <a:stretch>
            <a:fillRect/>
          </a:stretch>
        </p:blipFill>
        <p:spPr>
          <a:xfrm>
            <a:off x="1110367" y="509537"/>
            <a:ext cx="2798419" cy="2988973"/>
          </a:xfrm>
          <a:prstGeom prst="rect">
            <a:avLst/>
          </a:prstGeom>
        </p:spPr>
      </p:pic>
    </p:spTree>
    <p:custDataLst>
      <p:tags r:id="rId1"/>
    </p:custDataLst>
    <p:extLst>
      <p:ext uri="{BB962C8B-B14F-4D97-AF65-F5344CB8AC3E}">
        <p14:creationId xmlns:p14="http://schemas.microsoft.com/office/powerpoint/2010/main" val="14501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a:t>Trinity</a:t>
            </a:r>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a:t>GMAP</a:t>
            </a:r>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a:t>Cufflinks</a:t>
            </a:r>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p>
            <a:p>
              <a:pPr algn="ctr"/>
              <a:endParaRPr lang="en-US" sz="4800" i="1" dirty="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a:solidFill>
                    <a:srgbClr val="000000"/>
                  </a:solidFill>
                </a:rPr>
                <a:t>Trinity</a:t>
              </a: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a:t>GMAP</a:t>
              </a:r>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a:t>End-to-end </a:t>
              </a:r>
              <a:r>
                <a:rPr lang="en-US" b="1" dirty="0"/>
                <a:t>Transcriptome</a:t>
              </a:r>
              <a:r>
                <a:rPr lang="en-US" dirty="0"/>
                <a:t>-based</a:t>
              </a:r>
              <a:br>
                <a:rPr lang="en-US" dirty="0"/>
              </a:br>
              <a:r>
                <a:rPr lang="en-US" dirty="0"/>
                <a:t>RNA-Seq Analysis </a:t>
              </a:r>
              <a:br>
                <a:rPr lang="en-US" dirty="0"/>
              </a:br>
              <a:r>
                <a:rPr lang="en-US" dirty="0"/>
                <a:t>Software Package</a:t>
              </a:r>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a:t>Transcript Reconstruction from RNA-</a:t>
            </a:r>
            <a:r>
              <a:rPr lang="en-US" sz="2800" b="1" dirty="0" err="1"/>
              <a:t>Seq</a:t>
            </a:r>
            <a:r>
              <a:rPr lang="en-US" sz="2800" b="1" dirty="0"/>
              <a:t> Reads</a:t>
            </a:r>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a:t>Trinity</a:t>
            </a:r>
          </a:p>
          <a:p>
            <a:r>
              <a:rPr lang="en-US" b="1" dirty="0"/>
              <a:t>Oases</a:t>
            </a:r>
          </a:p>
          <a:p>
            <a:r>
              <a:rPr lang="en-US" b="1" dirty="0" err="1"/>
              <a:t>SoapDenovoTrans</a:t>
            </a:r>
            <a:endParaRPr lang="en-US" b="1" dirty="0"/>
          </a:p>
          <a:p>
            <a:r>
              <a:rPr lang="en-US" b="1" dirty="0" err="1"/>
              <a:t>AbyssTrans</a:t>
            </a:r>
            <a:endParaRPr lang="en-US" b="1" dirty="0"/>
          </a:p>
          <a:p>
            <a:r>
              <a:rPr lang="en-US" b="1" dirty="0"/>
              <a:t>IDBA-Tran</a:t>
            </a:r>
          </a:p>
          <a:p>
            <a:r>
              <a:rPr lang="en-US" b="1" dirty="0"/>
              <a:t>Shannon</a:t>
            </a:r>
          </a:p>
          <a:p>
            <a:r>
              <a:rPr lang="en-US" b="1" dirty="0" err="1"/>
              <a:t>BinPacker</a:t>
            </a:r>
            <a:endParaRPr lang="en-US" b="1" dirty="0"/>
          </a:p>
          <a:p>
            <a:r>
              <a:rPr lang="en-US" b="1" dirty="0"/>
              <a:t>Bridger</a:t>
            </a:r>
          </a:p>
          <a:p>
            <a:r>
              <a:rPr lang="en-US" b="1" dirty="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a:t>GMAP</a:t>
            </a:r>
          </a:p>
          <a:p>
            <a:r>
              <a:rPr lang="en-US" sz="1600" b="1" dirty="0"/>
              <a:t>BLAT</a:t>
            </a:r>
          </a:p>
          <a:p>
            <a:r>
              <a:rPr lang="en-US" sz="1600" b="1" dirty="0"/>
              <a:t>AAT</a:t>
            </a:r>
          </a:p>
          <a:p>
            <a:r>
              <a:rPr lang="en-US" sz="1600" b="1" dirty="0" err="1"/>
              <a:t>Spidey</a:t>
            </a:r>
            <a:endParaRPr lang="en-US" sz="1600" b="1" dirty="0"/>
          </a:p>
          <a:p>
            <a:r>
              <a:rPr lang="en-US" sz="1600" b="1" dirty="0"/>
              <a:t>Sim4</a:t>
            </a:r>
          </a:p>
          <a:p>
            <a:r>
              <a:rPr lang="en-US" sz="1600" b="1" dirty="0"/>
              <a:t>…</a:t>
            </a:r>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a:t>Cufflinks</a:t>
            </a:r>
          </a:p>
          <a:p>
            <a:r>
              <a:rPr lang="en-US" sz="1600" b="1" dirty="0" err="1"/>
              <a:t>Stringtie</a:t>
            </a:r>
            <a:endParaRPr lang="en-US" sz="1600" b="1" dirty="0"/>
          </a:p>
          <a:p>
            <a:r>
              <a:rPr lang="en-US" sz="1600" b="1" dirty="0" err="1"/>
              <a:t>IsoLasso</a:t>
            </a:r>
            <a:endParaRPr lang="en-US" sz="1600" b="1" dirty="0"/>
          </a:p>
          <a:p>
            <a:r>
              <a:rPr lang="en-US" sz="1600" b="1" dirty="0" err="1"/>
              <a:t>Bayesembler</a:t>
            </a:r>
            <a:endParaRPr lang="en-US" sz="1600" b="1" dirty="0"/>
          </a:p>
          <a:p>
            <a:r>
              <a:rPr lang="en-US" sz="1600" b="1" dirty="0"/>
              <a:t>Trip</a:t>
            </a:r>
          </a:p>
          <a:p>
            <a:r>
              <a:rPr lang="en-US" sz="1600" b="1" dirty="0" err="1"/>
              <a:t>Traph</a:t>
            </a:r>
            <a:endParaRPr lang="en-US" sz="1600" b="1" dirty="0"/>
          </a:p>
          <a:p>
            <a:r>
              <a:rPr lang="en-US" sz="1600" b="1" dirty="0"/>
              <a:t>CEM</a:t>
            </a:r>
          </a:p>
          <a:p>
            <a:r>
              <a:rPr lang="en-US" sz="1600" b="1" dirty="0" err="1"/>
              <a:t>TransComb</a:t>
            </a:r>
            <a:endParaRPr lang="en-US" sz="1600" b="1" dirty="0"/>
          </a:p>
          <a:p>
            <a:r>
              <a:rPr lang="en-US" sz="1600" b="1" dirty="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a:t>TopHat</a:t>
            </a:r>
            <a:r>
              <a:rPr lang="en-US" sz="1600" b="1" dirty="0"/>
              <a:t> </a:t>
            </a:r>
            <a:br>
              <a:rPr lang="en-US" sz="1600" b="1" dirty="0"/>
            </a:br>
            <a:r>
              <a:rPr lang="en-US" sz="1600" b="1" dirty="0"/>
              <a:t>STAR</a:t>
            </a:r>
            <a:br>
              <a:rPr lang="en-US" sz="1600" b="1" dirty="0"/>
            </a:br>
            <a:r>
              <a:rPr lang="en-US" sz="1600" b="1" dirty="0"/>
              <a:t>HISAT</a:t>
            </a:r>
          </a:p>
          <a:p>
            <a:r>
              <a:rPr lang="en-US" sz="1600" b="1" dirty="0"/>
              <a:t>GSNAP</a:t>
            </a:r>
          </a:p>
          <a:p>
            <a:r>
              <a:rPr lang="en-US" sz="1600" b="1" dirty="0"/>
              <a:t>…</a:t>
            </a:r>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a:t>Many tools to choose among:</a:t>
            </a:r>
          </a:p>
        </p:txBody>
      </p:sp>
    </p:spTree>
    <p:extLst>
      <p:ext uri="{BB962C8B-B14F-4D97-AF65-F5344CB8AC3E}">
        <p14:creationId xmlns:p14="http://schemas.microsoft.com/office/powerpoint/2010/main" val="11045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a:t>GATTACA</a:t>
              </a:r>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grpSp>
    </p:spTree>
    <p:extLst>
      <p:ext uri="{BB962C8B-B14F-4D97-AF65-F5344CB8AC3E}">
        <p14:creationId xmlns:p14="http://schemas.microsoft.com/office/powerpoint/2010/main" val="24473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a:t>Graph Data Structures Commonly Used For Assembly</a:t>
            </a:r>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a:t>GATC</a:t>
              </a:r>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a:t>CGATCA</a:t>
              </a:r>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a:t>GTC</a:t>
              </a:r>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a:t>CG</a:t>
              </a:r>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a:t>AGTCA</a:t>
              </a:r>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a:t>AGC</a:t>
              </a:r>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a:t>GATTACA</a:t>
              </a:r>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a:solidFill>
                  <a:srgbClr val="660066"/>
                </a:solidFill>
              </a:rPr>
              <a:t>GATCGTCCGAGCGATTACA</a:t>
            </a: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a:t>Reads to Graph </a:t>
            </a:r>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a:t>Sequence</a:t>
            </a:r>
          </a:p>
          <a:p>
            <a:pPr marL="285750" indent="-285750">
              <a:buFont typeface="Arial"/>
              <a:buChar char="•"/>
            </a:pPr>
            <a:r>
              <a:rPr lang="en-US" dirty="0"/>
              <a:t>Order</a:t>
            </a:r>
          </a:p>
          <a:p>
            <a:pPr marL="285750" indent="-285750">
              <a:buFont typeface="Arial"/>
              <a:buChar char="•"/>
            </a:pPr>
            <a:r>
              <a:rPr lang="en-US" dirty="0"/>
              <a:t>Orientation (+, -)</a:t>
            </a:r>
          </a:p>
          <a:p>
            <a:pPr marL="285750" indent="-285750">
              <a:buFont typeface="Arial"/>
              <a:buChar char="•"/>
            </a:pPr>
            <a:r>
              <a:rPr lang="en-US" dirty="0"/>
              <a:t>Overlap</a:t>
            </a:r>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a:t>Nodes = sequence (+/-)</a:t>
            </a:r>
          </a:p>
          <a:p>
            <a:r>
              <a:rPr lang="en-US" dirty="0"/>
              <a:t>Edges = order, overlap</a:t>
            </a:r>
          </a:p>
        </p:txBody>
      </p:sp>
    </p:spTree>
    <p:extLst>
      <p:ext uri="{BB962C8B-B14F-4D97-AF65-F5344CB8AC3E}">
        <p14:creationId xmlns:p14="http://schemas.microsoft.com/office/powerpoint/2010/main" val="6894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18979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a:t>Alignment segment piles  =&gt;   exon regions</a:t>
            </a:r>
          </a:p>
        </p:txBody>
      </p:sp>
    </p:spTree>
    <p:extLst>
      <p:ext uri="{BB962C8B-B14F-4D97-AF65-F5344CB8AC3E}">
        <p14:creationId xmlns:p14="http://schemas.microsoft.com/office/powerpoint/2010/main" val="26801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a:t>Large alignment gaps   =&gt;   introns  </a:t>
            </a:r>
          </a:p>
        </p:txBody>
      </p:sp>
    </p:spTree>
    <p:extLst>
      <p:ext uri="{BB962C8B-B14F-4D97-AF65-F5344CB8AC3E}">
        <p14:creationId xmlns:p14="http://schemas.microsoft.com/office/powerpoint/2010/main" val="164336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a:t>Overlapping but different introns =  evidence of alternative splicing</a:t>
            </a:r>
          </a:p>
        </p:txBody>
      </p:sp>
    </p:spTree>
    <p:extLst>
      <p:ext uri="{BB962C8B-B14F-4D97-AF65-F5344CB8AC3E}">
        <p14:creationId xmlns:p14="http://schemas.microsoft.com/office/powerpoint/2010/main" val="4150875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Tree>
    <p:extLst>
      <p:ext uri="{BB962C8B-B14F-4D97-AF65-F5344CB8AC3E}">
        <p14:creationId xmlns:p14="http://schemas.microsoft.com/office/powerpoint/2010/main" val="213025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6 at 10.52.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2" y="514249"/>
            <a:ext cx="4148589" cy="6139911"/>
          </a:xfrm>
          <a:prstGeom prst="rect">
            <a:avLst/>
          </a:prstGeom>
          <a:ln>
            <a:solidFill>
              <a:schemeClr val="tx1"/>
            </a:solidFill>
          </a:ln>
        </p:spPr>
      </p:pic>
      <p:sp>
        <p:nvSpPr>
          <p:cNvPr id="5" name="TextBox 4"/>
          <p:cNvSpPr txBox="1"/>
          <p:nvPr/>
        </p:nvSpPr>
        <p:spPr>
          <a:xfrm>
            <a:off x="1698870" y="83346"/>
            <a:ext cx="5838008" cy="369332"/>
          </a:xfrm>
          <a:prstGeom prst="rect">
            <a:avLst/>
          </a:prstGeom>
          <a:noFill/>
        </p:spPr>
        <p:txBody>
          <a:bodyPr wrap="none" rtlCol="0">
            <a:spAutoFit/>
          </a:bodyPr>
          <a:lstStyle/>
          <a:p>
            <a:r>
              <a:rPr lang="en-US" b="1" dirty="0"/>
              <a:t>Historical Timeline to Modern Transcriptomics (from 1970)</a:t>
            </a:r>
          </a:p>
        </p:txBody>
      </p:sp>
      <p:sp>
        <p:nvSpPr>
          <p:cNvPr id="7" name="TextBox 6"/>
          <p:cNvSpPr txBox="1"/>
          <p:nvPr/>
        </p:nvSpPr>
        <p:spPr>
          <a:xfrm>
            <a:off x="2436794" y="6241117"/>
            <a:ext cx="1680092" cy="400110"/>
          </a:xfrm>
          <a:prstGeom prst="rect">
            <a:avLst/>
          </a:prstGeom>
          <a:noFill/>
        </p:spPr>
        <p:txBody>
          <a:bodyPr wrap="none" rtlCol="0">
            <a:spAutoFit/>
          </a:bodyPr>
          <a:lstStyle/>
          <a:p>
            <a:r>
              <a:rPr lang="en-US" sz="1000" dirty="0"/>
              <a:t>From </a:t>
            </a:r>
            <a:r>
              <a:rPr lang="en-US" sz="1000" dirty="0" err="1"/>
              <a:t>Cieslik</a:t>
            </a:r>
            <a:r>
              <a:rPr lang="en-US" sz="1000" dirty="0"/>
              <a:t> and </a:t>
            </a:r>
            <a:r>
              <a:rPr lang="en-US" sz="1000" dirty="0" err="1"/>
              <a:t>Chinnaiyan</a:t>
            </a:r>
            <a:r>
              <a:rPr lang="en-US" sz="1000" dirty="0"/>
              <a:t>, </a:t>
            </a:r>
          </a:p>
          <a:p>
            <a:r>
              <a:rPr lang="en-US" sz="1000" dirty="0"/>
              <a:t>NRG, 2017 </a:t>
            </a:r>
          </a:p>
        </p:txBody>
      </p:sp>
      <p:grpSp>
        <p:nvGrpSpPr>
          <p:cNvPr id="35" name="Group 34"/>
          <p:cNvGrpSpPr/>
          <p:nvPr/>
        </p:nvGrpSpPr>
        <p:grpSpPr>
          <a:xfrm>
            <a:off x="6584621" y="621288"/>
            <a:ext cx="2303264" cy="5675938"/>
            <a:chOff x="6584621" y="621288"/>
            <a:chExt cx="2303264" cy="5675938"/>
          </a:xfrm>
        </p:grpSpPr>
        <p:grpSp>
          <p:nvGrpSpPr>
            <p:cNvPr id="21" name="Group 20"/>
            <p:cNvGrpSpPr/>
            <p:nvPr/>
          </p:nvGrpSpPr>
          <p:grpSpPr>
            <a:xfrm>
              <a:off x="6886353" y="1911023"/>
              <a:ext cx="2001532" cy="3662635"/>
              <a:chOff x="6886353" y="1911023"/>
              <a:chExt cx="2001532" cy="3662635"/>
            </a:xfrm>
          </p:grpSpPr>
          <p:sp>
            <p:nvSpPr>
              <p:cNvPr id="15" name="TextBox 14"/>
              <p:cNvSpPr txBox="1"/>
              <p:nvPr/>
            </p:nvSpPr>
            <p:spPr>
              <a:xfrm>
                <a:off x="6902111" y="1911023"/>
                <a:ext cx="1690787" cy="276999"/>
              </a:xfrm>
              <a:prstGeom prst="rect">
                <a:avLst/>
              </a:prstGeom>
              <a:noFill/>
            </p:spPr>
            <p:txBody>
              <a:bodyPr wrap="none" rtlCol="0">
                <a:spAutoFit/>
              </a:bodyPr>
              <a:lstStyle/>
              <a:p>
                <a:r>
                  <a:rPr lang="en-US" sz="1200" dirty="0"/>
                  <a:t>Smith Waterman (1981)</a:t>
                </a:r>
              </a:p>
            </p:txBody>
          </p:sp>
          <p:sp>
            <p:nvSpPr>
              <p:cNvPr id="16" name="TextBox 15"/>
              <p:cNvSpPr txBox="1"/>
              <p:nvPr/>
            </p:nvSpPr>
            <p:spPr>
              <a:xfrm>
                <a:off x="6925629" y="2904287"/>
                <a:ext cx="1007908" cy="276999"/>
              </a:xfrm>
              <a:prstGeom prst="rect">
                <a:avLst/>
              </a:prstGeom>
              <a:noFill/>
            </p:spPr>
            <p:txBody>
              <a:bodyPr wrap="none" rtlCol="0">
                <a:spAutoFit/>
              </a:bodyPr>
              <a:lstStyle/>
              <a:p>
                <a:r>
                  <a:rPr lang="en-US" sz="1200" dirty="0"/>
                  <a:t>BLAST (1990)</a:t>
                </a:r>
              </a:p>
            </p:txBody>
          </p:sp>
          <p:pic>
            <p:nvPicPr>
              <p:cNvPr id="18" name="Picture 17"/>
              <p:cNvPicPr>
                <a:picLocks noChangeAspect="1"/>
              </p:cNvPicPr>
              <p:nvPr/>
            </p:nvPicPr>
            <p:blipFill>
              <a:blip r:embed="rId5"/>
              <a:stretch>
                <a:fillRect/>
              </a:stretch>
            </p:blipFill>
            <p:spPr>
              <a:xfrm>
                <a:off x="6886353" y="4656019"/>
                <a:ext cx="1390685" cy="917639"/>
              </a:xfrm>
              <a:prstGeom prst="rect">
                <a:avLst/>
              </a:prstGeom>
            </p:spPr>
          </p:pic>
          <p:sp>
            <p:nvSpPr>
              <p:cNvPr id="19" name="TextBox 18"/>
              <p:cNvSpPr txBox="1"/>
              <p:nvPr/>
            </p:nvSpPr>
            <p:spPr>
              <a:xfrm>
                <a:off x="8297910" y="4996727"/>
                <a:ext cx="589975" cy="276999"/>
              </a:xfrm>
              <a:prstGeom prst="rect">
                <a:avLst/>
              </a:prstGeom>
              <a:noFill/>
            </p:spPr>
            <p:txBody>
              <a:bodyPr wrap="none" rtlCol="0">
                <a:spAutoFit/>
              </a:bodyPr>
              <a:lstStyle/>
              <a:p>
                <a:r>
                  <a:rPr lang="en-US" sz="1200" dirty="0"/>
                  <a:t>(2011)</a:t>
                </a:r>
              </a:p>
            </p:txBody>
          </p:sp>
        </p:grpSp>
        <p:sp>
          <p:nvSpPr>
            <p:cNvPr id="23" name="TextBox 22"/>
            <p:cNvSpPr txBox="1"/>
            <p:nvPr/>
          </p:nvSpPr>
          <p:spPr>
            <a:xfrm>
              <a:off x="6902111" y="4277401"/>
              <a:ext cx="1660806" cy="276999"/>
            </a:xfrm>
            <a:prstGeom prst="rect">
              <a:avLst/>
            </a:prstGeom>
            <a:noFill/>
          </p:spPr>
          <p:txBody>
            <a:bodyPr wrap="none" rtlCol="0">
              <a:spAutoFit/>
            </a:bodyPr>
            <a:lstStyle/>
            <a:p>
              <a:r>
                <a:rPr lang="en-US" sz="1200" dirty="0" err="1"/>
                <a:t>Tophat</a:t>
              </a:r>
              <a:r>
                <a:rPr lang="en-US" sz="1200" dirty="0"/>
                <a:t>/Cufflinks (2010)</a:t>
              </a:r>
            </a:p>
          </p:txBody>
        </p:sp>
        <p:cxnSp>
          <p:nvCxnSpPr>
            <p:cNvPr id="25" name="Straight Connector 24"/>
            <p:cNvCxnSpPr/>
            <p:nvPr/>
          </p:nvCxnSpPr>
          <p:spPr>
            <a:xfrm flipH="1">
              <a:off x="6584621" y="4554400"/>
              <a:ext cx="329249" cy="56043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172423" y="4743244"/>
              <a:ext cx="545642" cy="276999"/>
            </a:xfrm>
            <a:prstGeom prst="rect">
              <a:avLst/>
            </a:prstGeom>
            <a:noFill/>
          </p:spPr>
          <p:txBody>
            <a:bodyPr wrap="none" rtlCol="0">
              <a:spAutoFit/>
            </a:bodyPr>
            <a:lstStyle/>
            <a:p>
              <a:r>
                <a:rPr lang="en-US" sz="1200" dirty="0"/>
                <a:t>RSEM</a:t>
              </a:r>
            </a:p>
          </p:txBody>
        </p:sp>
        <p:sp>
          <p:nvSpPr>
            <p:cNvPr id="28" name="TextBox 27"/>
            <p:cNvSpPr txBox="1"/>
            <p:nvPr/>
          </p:nvSpPr>
          <p:spPr>
            <a:xfrm>
              <a:off x="6925629" y="5825533"/>
              <a:ext cx="1077263" cy="276999"/>
            </a:xfrm>
            <a:prstGeom prst="rect">
              <a:avLst/>
            </a:prstGeom>
            <a:noFill/>
          </p:spPr>
          <p:txBody>
            <a:bodyPr wrap="none" rtlCol="0">
              <a:spAutoFit/>
            </a:bodyPr>
            <a:lstStyle/>
            <a:p>
              <a:r>
                <a:rPr lang="en-US" sz="1200" dirty="0" err="1"/>
                <a:t>Kallisto</a:t>
              </a:r>
              <a:r>
                <a:rPr lang="en-US" sz="1200" dirty="0"/>
                <a:t> (2016)</a:t>
              </a:r>
            </a:p>
          </p:txBody>
        </p:sp>
        <p:sp>
          <p:nvSpPr>
            <p:cNvPr id="29" name="TextBox 28"/>
            <p:cNvSpPr txBox="1"/>
            <p:nvPr/>
          </p:nvSpPr>
          <p:spPr>
            <a:xfrm>
              <a:off x="6913870" y="6020227"/>
              <a:ext cx="1089436" cy="276999"/>
            </a:xfrm>
            <a:prstGeom prst="rect">
              <a:avLst/>
            </a:prstGeom>
            <a:noFill/>
          </p:spPr>
          <p:txBody>
            <a:bodyPr wrap="none" rtlCol="0">
              <a:spAutoFit/>
            </a:bodyPr>
            <a:lstStyle/>
            <a:p>
              <a:r>
                <a:rPr lang="en-US" sz="1200" dirty="0"/>
                <a:t>Salmon (2017)</a:t>
              </a:r>
            </a:p>
          </p:txBody>
        </p:sp>
        <p:sp>
          <p:nvSpPr>
            <p:cNvPr id="30" name="TextBox 29"/>
            <p:cNvSpPr txBox="1"/>
            <p:nvPr/>
          </p:nvSpPr>
          <p:spPr>
            <a:xfrm>
              <a:off x="6847216" y="621288"/>
              <a:ext cx="2005392" cy="830997"/>
            </a:xfrm>
            <a:prstGeom prst="rect">
              <a:avLst/>
            </a:prstGeom>
            <a:noFill/>
            <a:ln>
              <a:solidFill>
                <a:srgbClr val="000000"/>
              </a:solidFill>
            </a:ln>
          </p:spPr>
          <p:txBody>
            <a:bodyPr wrap="square" rtlCol="0">
              <a:spAutoFit/>
            </a:bodyPr>
            <a:lstStyle/>
            <a:p>
              <a:r>
                <a:rPr lang="en-US" sz="1600" i="1" dirty="0"/>
                <a:t>Note: Just a small sampling of what’s available.</a:t>
              </a:r>
            </a:p>
          </p:txBody>
        </p:sp>
      </p:grpSp>
      <p:grpSp>
        <p:nvGrpSpPr>
          <p:cNvPr id="33" name="Group 32"/>
          <p:cNvGrpSpPr/>
          <p:nvPr/>
        </p:nvGrpSpPr>
        <p:grpSpPr>
          <a:xfrm>
            <a:off x="82312" y="729010"/>
            <a:ext cx="2303858" cy="5495153"/>
            <a:chOff x="82312" y="729010"/>
            <a:chExt cx="2303858" cy="5495153"/>
          </a:xfrm>
        </p:grpSpPr>
        <p:grpSp>
          <p:nvGrpSpPr>
            <p:cNvPr id="20" name="Group 19"/>
            <p:cNvGrpSpPr/>
            <p:nvPr/>
          </p:nvGrpSpPr>
          <p:grpSpPr>
            <a:xfrm>
              <a:off x="82312" y="729010"/>
              <a:ext cx="2284922" cy="5034545"/>
              <a:chOff x="82312" y="729010"/>
              <a:chExt cx="2284922" cy="5034545"/>
            </a:xfrm>
          </p:grpSpPr>
          <p:sp>
            <p:nvSpPr>
              <p:cNvPr id="8" name="TextBox 7"/>
              <p:cNvSpPr txBox="1"/>
              <p:nvPr/>
            </p:nvSpPr>
            <p:spPr>
              <a:xfrm>
                <a:off x="82312" y="729010"/>
                <a:ext cx="2281770" cy="307777"/>
              </a:xfrm>
              <a:prstGeom prst="rect">
                <a:avLst/>
              </a:prstGeom>
              <a:noFill/>
            </p:spPr>
            <p:txBody>
              <a:bodyPr wrap="none" rtlCol="0">
                <a:spAutoFit/>
              </a:bodyPr>
              <a:lstStyle/>
              <a:p>
                <a:r>
                  <a:rPr lang="en-US" sz="1400" dirty="0"/>
                  <a:t>Reverse Transcription (1970)</a:t>
                </a:r>
              </a:p>
            </p:txBody>
          </p:sp>
          <p:sp>
            <p:nvSpPr>
              <p:cNvPr id="9" name="TextBox 8"/>
              <p:cNvSpPr txBox="1"/>
              <p:nvPr/>
            </p:nvSpPr>
            <p:spPr>
              <a:xfrm>
                <a:off x="378009" y="1410990"/>
                <a:ext cx="1367457" cy="646331"/>
              </a:xfrm>
              <a:prstGeom prst="rect">
                <a:avLst/>
              </a:prstGeom>
              <a:noFill/>
            </p:spPr>
            <p:txBody>
              <a:bodyPr wrap="none" rtlCol="0">
                <a:spAutoFit/>
              </a:bodyPr>
              <a:lstStyle/>
              <a:p>
                <a:pPr algn="ctr"/>
                <a:r>
                  <a:rPr lang="en-US" sz="1200" dirty="0"/>
                  <a:t>Northern Blot</a:t>
                </a:r>
              </a:p>
              <a:p>
                <a:pPr algn="ctr"/>
                <a:r>
                  <a:rPr lang="en-US" sz="1200" dirty="0"/>
                  <a:t>Sanger Sequencing</a:t>
                </a:r>
              </a:p>
              <a:p>
                <a:pPr algn="ctr"/>
                <a:r>
                  <a:rPr lang="en-US" sz="1200" dirty="0"/>
                  <a:t>(1977)</a:t>
                </a:r>
              </a:p>
            </p:txBody>
          </p:sp>
          <p:sp>
            <p:nvSpPr>
              <p:cNvPr id="10" name="TextBox 9"/>
              <p:cNvSpPr txBox="1"/>
              <p:nvPr/>
            </p:nvSpPr>
            <p:spPr>
              <a:xfrm>
                <a:off x="152866" y="3066303"/>
                <a:ext cx="2214368" cy="276999"/>
              </a:xfrm>
              <a:prstGeom prst="rect">
                <a:avLst/>
              </a:prstGeom>
              <a:noFill/>
            </p:spPr>
            <p:txBody>
              <a:bodyPr wrap="none" rtlCol="0">
                <a:spAutoFit/>
              </a:bodyPr>
              <a:lstStyle/>
              <a:p>
                <a:r>
                  <a:rPr lang="en-US" sz="1200" dirty="0"/>
                  <a:t>Expressed Sequence Tags (1992)</a:t>
                </a:r>
              </a:p>
            </p:txBody>
          </p:sp>
          <p:sp>
            <p:nvSpPr>
              <p:cNvPr id="11" name="TextBox 10"/>
              <p:cNvSpPr txBox="1"/>
              <p:nvPr/>
            </p:nvSpPr>
            <p:spPr>
              <a:xfrm>
                <a:off x="330973" y="3437368"/>
                <a:ext cx="1750374" cy="276999"/>
              </a:xfrm>
              <a:prstGeom prst="rect">
                <a:avLst/>
              </a:prstGeom>
              <a:noFill/>
            </p:spPr>
            <p:txBody>
              <a:bodyPr wrap="none" rtlCol="0">
                <a:spAutoFit/>
              </a:bodyPr>
              <a:lstStyle/>
              <a:p>
                <a:r>
                  <a:rPr lang="en-US" sz="1200" dirty="0" err="1"/>
                  <a:t>cDNA</a:t>
                </a:r>
                <a:r>
                  <a:rPr lang="en-US" sz="1200" dirty="0"/>
                  <a:t> microarrays (1995)</a:t>
                </a:r>
              </a:p>
            </p:txBody>
          </p:sp>
          <p:sp>
            <p:nvSpPr>
              <p:cNvPr id="12" name="TextBox 11"/>
              <p:cNvSpPr txBox="1"/>
              <p:nvPr/>
            </p:nvSpPr>
            <p:spPr>
              <a:xfrm>
                <a:off x="354491" y="4597475"/>
                <a:ext cx="1418840" cy="261610"/>
              </a:xfrm>
              <a:prstGeom prst="rect">
                <a:avLst/>
              </a:prstGeom>
              <a:noFill/>
            </p:spPr>
            <p:txBody>
              <a:bodyPr wrap="none" rtlCol="0">
                <a:spAutoFit/>
              </a:bodyPr>
              <a:lstStyle/>
              <a:p>
                <a:r>
                  <a:rPr lang="en-US" sz="1100" dirty="0"/>
                  <a:t>RNA-</a:t>
                </a:r>
                <a:r>
                  <a:rPr lang="en-US" sz="1100" dirty="0" err="1"/>
                  <a:t>Seq</a:t>
                </a:r>
                <a:r>
                  <a:rPr lang="en-US" sz="1100" dirty="0"/>
                  <a:t> (2006-2008) </a:t>
                </a:r>
              </a:p>
            </p:txBody>
          </p:sp>
          <p:sp>
            <p:nvSpPr>
              <p:cNvPr id="13" name="TextBox 12"/>
              <p:cNvSpPr txBox="1"/>
              <p:nvPr/>
            </p:nvSpPr>
            <p:spPr>
              <a:xfrm>
                <a:off x="160703" y="5501945"/>
                <a:ext cx="2146742" cy="261610"/>
              </a:xfrm>
              <a:prstGeom prst="rect">
                <a:avLst/>
              </a:prstGeom>
              <a:noFill/>
            </p:spPr>
            <p:txBody>
              <a:bodyPr wrap="none" rtlCol="0">
                <a:spAutoFit/>
              </a:bodyPr>
              <a:lstStyle/>
              <a:p>
                <a:r>
                  <a:rPr lang="en-US" sz="1100" dirty="0"/>
                  <a:t>Droplet single cell RNA-</a:t>
                </a:r>
                <a:r>
                  <a:rPr lang="en-US" sz="1100" dirty="0" err="1"/>
                  <a:t>Seq</a:t>
                </a:r>
                <a:r>
                  <a:rPr lang="en-US" sz="1100" dirty="0"/>
                  <a:t> (2015) </a:t>
                </a:r>
              </a:p>
            </p:txBody>
          </p:sp>
        </p:grpSp>
        <p:sp>
          <p:nvSpPr>
            <p:cNvPr id="22" name="TextBox 21"/>
            <p:cNvSpPr txBox="1"/>
            <p:nvPr/>
          </p:nvSpPr>
          <p:spPr>
            <a:xfrm>
              <a:off x="165140" y="5214936"/>
              <a:ext cx="1486254" cy="276999"/>
            </a:xfrm>
            <a:prstGeom prst="rect">
              <a:avLst/>
            </a:prstGeom>
            <a:noFill/>
          </p:spPr>
          <p:txBody>
            <a:bodyPr wrap="none" rtlCol="0">
              <a:spAutoFit/>
            </a:bodyPr>
            <a:lstStyle/>
            <a:p>
              <a:r>
                <a:rPr lang="en-US" sz="1200" dirty="0" err="1"/>
                <a:t>PacBio</a:t>
              </a:r>
              <a:r>
                <a:rPr lang="en-US" sz="1200" dirty="0"/>
                <a:t> </a:t>
              </a:r>
              <a:r>
                <a:rPr lang="en-US" sz="1200" dirty="0" err="1"/>
                <a:t>IsoSeq</a:t>
              </a:r>
              <a:r>
                <a:rPr lang="en-US" sz="1200" dirty="0"/>
                <a:t> (2014)</a:t>
              </a:r>
            </a:p>
          </p:txBody>
        </p:sp>
        <p:sp>
          <p:nvSpPr>
            <p:cNvPr id="32" name="TextBox 31"/>
            <p:cNvSpPr txBox="1"/>
            <p:nvPr/>
          </p:nvSpPr>
          <p:spPr>
            <a:xfrm>
              <a:off x="152866" y="5947164"/>
              <a:ext cx="2233304" cy="276999"/>
            </a:xfrm>
            <a:prstGeom prst="rect">
              <a:avLst/>
            </a:prstGeom>
            <a:noFill/>
          </p:spPr>
          <p:txBody>
            <a:bodyPr wrap="none" rtlCol="0">
              <a:spAutoFit/>
            </a:bodyPr>
            <a:lstStyle/>
            <a:p>
              <a:r>
                <a:rPr lang="en-US" sz="1200" dirty="0"/>
                <a:t>Direct RNA </a:t>
              </a:r>
              <a:r>
                <a:rPr lang="en-US" sz="1200" dirty="0" err="1"/>
                <a:t>Seq</a:t>
              </a:r>
              <a:r>
                <a:rPr lang="en-US" sz="1200" dirty="0"/>
                <a:t> </a:t>
              </a:r>
              <a:r>
                <a:rPr lang="en-US" sz="1200" dirty="0" err="1"/>
                <a:t>Nanopore</a:t>
              </a:r>
              <a:r>
                <a:rPr lang="en-US" sz="1200" dirty="0"/>
                <a:t> (2018)</a:t>
              </a:r>
            </a:p>
          </p:txBody>
        </p:sp>
      </p:grpSp>
      <p:sp>
        <p:nvSpPr>
          <p:cNvPr id="2" name="TextBox 1">
            <a:extLst>
              <a:ext uri="{FF2B5EF4-FFF2-40B4-BE49-F238E27FC236}">
                <a16:creationId xmlns:a16="http://schemas.microsoft.com/office/drawing/2014/main" id="{1D0876E4-D7E4-C878-DA3D-D000A5BE27DE}"/>
              </a:ext>
            </a:extLst>
          </p:cNvPr>
          <p:cNvSpPr txBox="1"/>
          <p:nvPr/>
        </p:nvSpPr>
        <p:spPr>
          <a:xfrm>
            <a:off x="3692560" y="6379617"/>
            <a:ext cx="1758879" cy="523220"/>
          </a:xfrm>
          <a:prstGeom prst="rect">
            <a:avLst/>
          </a:prstGeom>
          <a:noFill/>
        </p:spPr>
        <p:txBody>
          <a:bodyPr wrap="none" rtlCol="0">
            <a:spAutoFit/>
          </a:bodyPr>
          <a:lstStyle/>
          <a:p>
            <a:r>
              <a:rPr lang="en-US" sz="2800" dirty="0"/>
              <a:t>Lots more!</a:t>
            </a:r>
          </a:p>
        </p:txBody>
      </p:sp>
    </p:spTree>
    <p:custDataLst>
      <p:tags r:id="rId1"/>
    </p:custDataLst>
    <p:extLst>
      <p:ext uri="{BB962C8B-B14F-4D97-AF65-F5344CB8AC3E}">
        <p14:creationId xmlns:p14="http://schemas.microsoft.com/office/powerpoint/2010/main" val="5588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a:t>Individual reads can yield multiple exon and intron segments (splice patterns)</a:t>
            </a:r>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a:t>Construct graph from unique splice patterns of aligned reads.</a:t>
            </a:r>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a:t>Nodes = unique splice patterns</a:t>
            </a:r>
          </a:p>
          <a:p>
            <a:r>
              <a:rPr lang="en-US" dirty="0"/>
              <a:t>Edges = compatible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a:t>Splice-align reads to the genome</a:t>
            </a:r>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Tree>
    <p:extLst>
      <p:ext uri="{BB962C8B-B14F-4D97-AF65-F5344CB8AC3E}">
        <p14:creationId xmlns:p14="http://schemas.microsoft.com/office/powerpoint/2010/main" val="31253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a:t>From Martin &amp; Wang. Nature Reviews in Genetics. 2011</a:t>
            </a:r>
          </a:p>
        </p:txBody>
      </p:sp>
      <p:sp>
        <p:nvSpPr>
          <p:cNvPr id="8" name="Title 1"/>
          <p:cNvSpPr>
            <a:spLocks noGrp="1"/>
          </p:cNvSpPr>
          <p:nvPr>
            <p:ph type="title"/>
          </p:nvPr>
        </p:nvSpPr>
        <p:spPr>
          <a:xfrm>
            <a:off x="496479" y="-183316"/>
            <a:ext cx="8229600" cy="1143000"/>
          </a:xfrm>
        </p:spPr>
        <p:txBody>
          <a:bodyPr>
            <a:normAutofit/>
          </a:bodyPr>
          <a:lstStyle/>
          <a:p>
            <a:r>
              <a:rPr lang="en-US" sz="3600" dirty="0"/>
              <a:t>Genome-Guided Transcript Reconstruction</a:t>
            </a:r>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a:t>Traverse paths through the graph to assemble transcript isoforms</a:t>
            </a:r>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a:t>Reconstructed isoforms</a:t>
            </a:r>
          </a:p>
        </p:txBody>
      </p:sp>
    </p:spTree>
    <p:extLst>
      <p:ext uri="{BB962C8B-B14F-4D97-AF65-F5344CB8AC3E}">
        <p14:creationId xmlns:p14="http://schemas.microsoft.com/office/powerpoint/2010/main" val="30107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a:t>What if you don’t have a high quality reference genome sequence?</a:t>
            </a:r>
          </a:p>
        </p:txBody>
      </p:sp>
    </p:spTree>
    <p:extLst>
      <p:ext uri="{BB962C8B-B14F-4D97-AF65-F5344CB8AC3E}">
        <p14:creationId xmlns:p14="http://schemas.microsoft.com/office/powerpoint/2010/main" val="211461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Tree>
    <p:extLst>
      <p:ext uri="{BB962C8B-B14F-4D97-AF65-F5344CB8AC3E}">
        <p14:creationId xmlns:p14="http://schemas.microsoft.com/office/powerpoint/2010/main" val="3714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3120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a:t>Extract RNA, convert to cDNA</a:t>
              </a:r>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394870" y="250673"/>
            <a:ext cx="8352517" cy="523220"/>
          </a:xfrm>
          <a:prstGeom prst="rect">
            <a:avLst/>
          </a:prstGeom>
          <a:noFill/>
        </p:spPr>
        <p:txBody>
          <a:bodyPr wrap="none" rtlCol="0">
            <a:spAutoFit/>
          </a:bodyPr>
          <a:lstStyle/>
          <a:p>
            <a:r>
              <a:rPr lang="en-US" sz="2800" dirty="0"/>
              <a:t>Modern Transcriptome Studies Empowered by RNA-</a:t>
            </a:r>
            <a:r>
              <a:rPr lang="en-US" sz="2800" dirty="0" err="1"/>
              <a:t>seq</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a:t>Next-gen Sequencer</a:t>
              </a:r>
            </a:p>
            <a:p>
              <a:pPr algn="ctr"/>
              <a:r>
                <a:rPr lang="en-US" sz="1600" i="1" dirty="0"/>
                <a:t>(pick your favorite)</a:t>
              </a:r>
            </a:p>
          </p:txBody>
        </p:sp>
      </p:grpSp>
      <p:sp>
        <p:nvSpPr>
          <p:cNvPr id="4" name="TextBox 3"/>
          <p:cNvSpPr txBox="1"/>
          <p:nvPr/>
        </p:nvSpPr>
        <p:spPr>
          <a:xfrm>
            <a:off x="5201258" y="6020168"/>
            <a:ext cx="2762295" cy="369332"/>
          </a:xfrm>
          <a:prstGeom prst="rect">
            <a:avLst/>
          </a:prstGeom>
          <a:noFill/>
        </p:spPr>
        <p:txBody>
          <a:bodyPr wrap="none" rtlCol="0">
            <a:spAutoFit/>
          </a:bodyPr>
          <a:lstStyle/>
          <a:p>
            <a:r>
              <a:rPr lang="en-US" dirty="0"/>
              <a:t>Millions to Billions of Reads</a:t>
            </a:r>
          </a:p>
        </p:txBody>
      </p:sp>
    </p:spTree>
    <p:extLst>
      <p:ext uri="{BB962C8B-B14F-4D97-AF65-F5344CB8AC3E}">
        <p14:creationId xmlns:p14="http://schemas.microsoft.com/office/powerpoint/2010/main" val="222015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a:t>Read Overlap Graph:    Reads as nodes, overlaps as edges</a:t>
            </a:r>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a:t>Transcript A</a:t>
              </a:r>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a:t>Transcript B</a:t>
              </a:r>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a:t> Generate consensus sequence where reads overlap</a:t>
            </a:r>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a:t>Node = read</a:t>
            </a:r>
          </a:p>
          <a:p>
            <a:r>
              <a:rPr lang="en-US" dirty="0"/>
              <a:t>Edge = overlap</a:t>
            </a:r>
          </a:p>
        </p:txBody>
      </p:sp>
    </p:spTree>
    <p:extLst>
      <p:ext uri="{BB962C8B-B14F-4D97-AF65-F5344CB8AC3E}">
        <p14:creationId xmlns:p14="http://schemas.microsoft.com/office/powerpoint/2010/main" val="19124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a:t>Finding pairwise overlaps between </a:t>
            </a:r>
            <a:r>
              <a:rPr lang="en-US" sz="2400" b="1" i="1" dirty="0"/>
              <a:t>n</a:t>
            </a:r>
            <a:r>
              <a:rPr lang="en-US" sz="2400" b="1" dirty="0"/>
              <a:t> reads involves ~ </a:t>
            </a:r>
            <a:r>
              <a:rPr lang="en-US" sz="2400" b="1" i="1" dirty="0"/>
              <a:t>n</a:t>
            </a:r>
            <a:r>
              <a:rPr lang="en-US" sz="2400" b="1" i="1" baseline="30000" dirty="0"/>
              <a:t>2</a:t>
            </a:r>
            <a:r>
              <a:rPr lang="en-US" sz="2400" b="1" dirty="0"/>
              <a:t> comparisons.</a:t>
            </a:r>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a:solidFill>
                  <a:schemeClr val="tx1">
                    <a:lumMod val="65000"/>
                    <a:lumOff val="35000"/>
                  </a:schemeClr>
                </a:solidFill>
              </a:rPr>
              <a:t>Impractical for typical RNA-</a:t>
            </a:r>
            <a:r>
              <a:rPr lang="en-US" sz="2000" b="1" i="1" dirty="0" err="1">
                <a:solidFill>
                  <a:schemeClr val="tx1">
                    <a:lumMod val="65000"/>
                    <a:lumOff val="35000"/>
                  </a:schemeClr>
                </a:solidFill>
              </a:rPr>
              <a:t>Seq</a:t>
            </a:r>
            <a:r>
              <a:rPr lang="en-US" sz="2000" b="1" i="1" dirty="0">
                <a:solidFill>
                  <a:schemeClr val="tx1">
                    <a:lumMod val="65000"/>
                    <a:lumOff val="35000"/>
                  </a:schemeClr>
                </a:solidFill>
              </a:rPr>
              <a:t> data (50M reads)</a:t>
            </a:r>
          </a:p>
        </p:txBody>
      </p:sp>
    </p:spTree>
    <p:extLst>
      <p:ext uri="{BB962C8B-B14F-4D97-AF65-F5344CB8AC3E}">
        <p14:creationId xmlns:p14="http://schemas.microsoft.com/office/powerpoint/2010/main" val="25017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a:t>No genome to align to…   De novo assembly required</a:t>
            </a:r>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a:t>Want to avoid </a:t>
            </a:r>
            <a:r>
              <a:rPr lang="en-US" sz="2400" b="1" i="1" dirty="0"/>
              <a:t>n</a:t>
            </a:r>
            <a:r>
              <a:rPr lang="en-US" sz="2400" b="1" i="1" baseline="30000" dirty="0"/>
              <a:t>2</a:t>
            </a:r>
            <a:r>
              <a:rPr lang="en-US" sz="2400" dirty="0"/>
              <a:t> read alignments to define overlaps</a:t>
            </a:r>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a:t>Use a de </a:t>
            </a:r>
            <a:r>
              <a:rPr lang="en-US" sz="2800" b="1" dirty="0" err="1"/>
              <a:t>Bruijn</a:t>
            </a:r>
            <a:r>
              <a:rPr lang="en-US" sz="2800" b="1" dirty="0"/>
              <a:t> graph</a:t>
            </a:r>
          </a:p>
        </p:txBody>
      </p:sp>
    </p:spTree>
    <p:extLst>
      <p:ext uri="{BB962C8B-B14F-4D97-AF65-F5344CB8AC3E}">
        <p14:creationId xmlns:p14="http://schemas.microsoft.com/office/powerpoint/2010/main" val="42517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a:t>Nodes = unique k-</a:t>
            </a:r>
            <a:r>
              <a:rPr lang="en-US" dirty="0" err="1"/>
              <a:t>mers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a:t>(k-1) overlap</a:t>
            </a:r>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a:t>(k-1) overlap</a:t>
            </a:r>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a:t>Sequence Assembly via De </a:t>
            </a:r>
            <a:r>
              <a:rPr lang="en-US" sz="3200" dirty="0" err="1"/>
              <a:t>Bruijn</a:t>
            </a:r>
            <a:r>
              <a:rPr lang="en-US" sz="3200" dirty="0"/>
              <a:t> Graphs</a:t>
            </a:r>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a:t>Nodes = unique k-</a:t>
            </a:r>
            <a:r>
              <a:rPr lang="en-US" dirty="0" err="1"/>
              <a:t>mers</a:t>
            </a:r>
            <a:endParaRPr lang="en-US" dirty="0"/>
          </a:p>
          <a:p>
            <a:r>
              <a:rPr lang="en-US" dirty="0"/>
              <a:t>Edges = overlap by (k-1)</a:t>
            </a:r>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cing Cost Per Megabase">
            <a:extLst>
              <a:ext uri="{FF2B5EF4-FFF2-40B4-BE49-F238E27FC236}">
                <a16:creationId xmlns:a16="http://schemas.microsoft.com/office/drawing/2014/main" id="{4861C7BB-3085-CE05-D4FC-38A6B4C89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a:t>From https://</a:t>
            </a:r>
            <a:r>
              <a:rPr lang="en-US" dirty="0" err="1"/>
              <a:t>www.genome.gov</a:t>
            </a:r>
            <a:r>
              <a:rPr lang="en-US" dirty="0"/>
              <a:t>/</a:t>
            </a:r>
            <a:r>
              <a:rPr lang="en-US" dirty="0" err="1"/>
              <a:t>sequencingcostsdata</a:t>
            </a:r>
            <a:r>
              <a:rPr lang="en-US" dirty="0"/>
              <a:t>/</a:t>
            </a:r>
          </a:p>
        </p:txBody>
      </p:sp>
      <p:grpSp>
        <p:nvGrpSpPr>
          <p:cNvPr id="16" name="Group 15"/>
          <p:cNvGrpSpPr/>
          <p:nvPr/>
        </p:nvGrpSpPr>
        <p:grpSpPr>
          <a:xfrm>
            <a:off x="1662256" y="2526291"/>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a:solidFill>
                    <a:schemeClr val="bg1"/>
                  </a:solidFill>
                </a:rPr>
                <a:t>Hello Next-Gen</a:t>
              </a:r>
              <a:br>
                <a:rPr lang="en-US" sz="1600" dirty="0">
                  <a:solidFill>
                    <a:schemeClr val="bg1"/>
                  </a:solidFill>
                </a:rPr>
              </a:br>
              <a:r>
                <a:rPr lang="en-US" sz="1600" dirty="0">
                  <a:solidFill>
                    <a:schemeClr val="bg1"/>
                  </a:solidFill>
                </a:rPr>
                <a:t> Sequencing!</a:t>
              </a:r>
            </a:p>
          </p:txBody>
        </p:sp>
      </p:grpSp>
    </p:spTree>
    <p:custDataLst>
      <p:tags r:id="rId1"/>
    </p:custDataLst>
    <p:extLst>
      <p:ext uri="{BB962C8B-B14F-4D97-AF65-F5344CB8AC3E}">
        <p14:creationId xmlns:p14="http://schemas.microsoft.com/office/powerpoint/2010/main" val="3484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a:t>Construct the de </a:t>
            </a:r>
            <a:r>
              <a:rPr lang="en-US" b="1" dirty="0" err="1"/>
              <a:t>Bruijn</a:t>
            </a:r>
            <a:r>
              <a:rPr lang="en-US" b="1" dirty="0"/>
              <a:t> graph</a:t>
            </a:r>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Tree>
    <p:extLst>
      <p:ext uri="{BB962C8B-B14F-4D97-AF65-F5344CB8AC3E}">
        <p14:creationId xmlns:p14="http://schemas.microsoft.com/office/powerpoint/2010/main" val="25910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a:t>From Martin &amp; Wang, Nat. Rev. Genet. 2011</a:t>
            </a:r>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a:t>Collapse the de </a:t>
              </a:r>
              <a:r>
                <a:rPr lang="en-US" b="1" dirty="0" err="1"/>
                <a:t>Bruijn</a:t>
              </a:r>
              <a:r>
                <a:rPr lang="en-US" b="1" dirty="0"/>
                <a:t> graph</a:t>
              </a:r>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a:t>Traverse the graph</a:t>
            </a:r>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a:t>Assemble Transcript Isoforms</a:t>
            </a:r>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a:t>Contrasting Genome and Transcriptome </a:t>
            </a:r>
            <a:r>
              <a:rPr lang="en-US" sz="3200" b="1" i="1" dirty="0"/>
              <a:t>De novo </a:t>
            </a:r>
            <a:r>
              <a:rPr lang="en-US" sz="2400" b="1" dirty="0"/>
              <a:t>Assembly</a:t>
            </a:r>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a:t>Genome Assembly</a:t>
            </a:r>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a:t>Transcriptome</a:t>
            </a:r>
            <a:r>
              <a:rPr lang="en-US" sz="2400" b="1" u="sng" dirty="0"/>
              <a:t> Assembly</a:t>
            </a:r>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a:t>Single </a:t>
              </a:r>
              <a:r>
                <a:rPr lang="en-US" sz="2000" dirty="0" err="1"/>
                <a:t>contig</a:t>
              </a:r>
              <a:r>
                <a:rPr lang="en-US" sz="2000" dirty="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a:t>Multiple </a:t>
              </a:r>
              <a:r>
                <a:rPr lang="en-US" sz="2000" dirty="0" err="1"/>
                <a:t>contigs</a:t>
              </a:r>
              <a:r>
                <a:rPr lang="en-US" sz="2000" dirty="0"/>
                <a:t> per locus (alt splicing)</a:t>
              </a:r>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a:t>RNA-</a:t>
            </a:r>
            <a:r>
              <a:rPr lang="en-US" sz="2000" b="1" dirty="0" err="1"/>
              <a:t>Seq</a:t>
            </a:r>
            <a:br>
              <a:rPr lang="en-US" sz="2000" b="1" dirty="0"/>
            </a:br>
            <a:r>
              <a:rPr lang="en-US" sz="2000" b="1" dirty="0"/>
              <a:t>reads</a:t>
            </a:r>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a:t>Linear</a:t>
            </a:r>
          </a:p>
          <a:p>
            <a:pPr algn="ctr"/>
            <a:r>
              <a:rPr lang="en-US" sz="2000" b="1" dirty="0" err="1"/>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a:t>de-</a:t>
            </a:r>
            <a:r>
              <a:rPr lang="en-US" sz="2000" b="1" dirty="0" err="1"/>
              <a:t>Bruijn</a:t>
            </a:r>
            <a:endParaRPr lang="en-US" sz="2000" b="1" dirty="0"/>
          </a:p>
          <a:p>
            <a:pPr algn="ctr"/>
            <a:r>
              <a:rPr lang="en-US" sz="2000" b="1" dirty="0"/>
              <a:t>graphs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a:t>Transcripts</a:t>
            </a:r>
          </a:p>
          <a:p>
            <a:pPr algn="ctr"/>
            <a:r>
              <a:rPr lang="en-US" sz="2000" b="1" dirty="0"/>
              <a:t>+</a:t>
            </a:r>
          </a:p>
          <a:p>
            <a:pPr algn="ctr"/>
            <a:r>
              <a:rPr lang="en-US" sz="2000" b="1" dirty="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a:t>Trinity – How it works:</a:t>
            </a:r>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a:t>Thousands of disjoint graphs</a:t>
            </a:r>
          </a:p>
        </p:txBody>
      </p:sp>
    </p:spTree>
    <p:extLst>
      <p:ext uri="{BB962C8B-B14F-4D97-AF65-F5344CB8AC3E}">
        <p14:creationId xmlns:p14="http://schemas.microsoft.com/office/powerpoint/2010/main" val="32242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a:t>…</a:t>
              </a:r>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a:t>Read: </a:t>
              </a:r>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a:t>Overlapping </a:t>
              </a:r>
              <a:r>
                <a:rPr lang="en-US" dirty="0" err="1"/>
                <a:t>kmers</a:t>
              </a:r>
              <a:r>
                <a:rPr lang="en-US" dirty="0"/>
                <a:t> of length (k)</a:t>
              </a:r>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spTree>
    <p:extLst>
      <p:ext uri="{BB962C8B-B14F-4D97-AF65-F5344CB8AC3E}">
        <p14:creationId xmlns:p14="http://schemas.microsoft.com/office/powerpoint/2010/main" val="31709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4"/>
          <a:stretch>
            <a:fillRect/>
          </a:stretch>
        </p:blipFill>
        <p:spPr>
          <a:xfrm>
            <a:off x="388540" y="165415"/>
            <a:ext cx="1159532" cy="1159532"/>
          </a:xfrm>
          <a:prstGeom prst="rect">
            <a:avLst/>
          </a:prstGeom>
        </p:spPr>
      </p:pic>
      <p:graphicFrame>
        <p:nvGraphicFramePr>
          <p:cNvPr id="10" name="Table 9"/>
          <p:cNvGraphicFramePr>
            <a:graphicFrameLocks noGrp="1"/>
          </p:cNvGraphicFramePr>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extLst>
                    <a:ext uri="{9D8B030D-6E8A-4147-A177-3AD203B41FA5}">
                      <a16:colId xmlns:a16="http://schemas.microsoft.com/office/drawing/2014/main" val="20000"/>
                    </a:ext>
                  </a:extLst>
                </a:gridCol>
                <a:gridCol w="1622767">
                  <a:extLst>
                    <a:ext uri="{9D8B030D-6E8A-4147-A177-3AD203B41FA5}">
                      <a16:colId xmlns:a16="http://schemas.microsoft.com/office/drawing/2014/main" val="20001"/>
                    </a:ext>
                  </a:extLst>
                </a:gridCol>
              </a:tblGrid>
              <a:tr h="370840">
                <a:tc>
                  <a:txBody>
                    <a:bodyPr/>
                    <a:lstStyle/>
                    <a:p>
                      <a:r>
                        <a:rPr lang="en-US" dirty="0" err="1"/>
                        <a:t>Kmer</a:t>
                      </a:r>
                      <a:endParaRPr lang="en-US" dirty="0"/>
                    </a:p>
                  </a:txBody>
                  <a:tcPr/>
                </a:tc>
                <a:tc>
                  <a:txBody>
                    <a:bodyPr/>
                    <a:lstStyle/>
                    <a:p>
                      <a:r>
                        <a:rPr lang="en-US" dirty="0"/>
                        <a:t>Count among all reads</a:t>
                      </a:r>
                    </a:p>
                  </a:txBody>
                  <a:tcPr/>
                </a:tc>
                <a:extLst>
                  <a:ext uri="{0D108BD9-81ED-4DB2-BD59-A6C34878D82A}">
                    <a16:rowId xmlns:a16="http://schemas.microsoft.com/office/drawing/2014/main" val="10000"/>
                  </a:ext>
                </a:extLst>
              </a:tr>
              <a:tr h="370840">
                <a:tc>
                  <a:txBody>
                    <a:bodyPr/>
                    <a:lstStyle/>
                    <a:p>
                      <a:r>
                        <a:rPr lang="en-US" b="1" dirty="0">
                          <a:latin typeface="Courier New"/>
                          <a:cs typeface="Courier New"/>
                        </a:rPr>
                        <a:t>AATGTGA</a:t>
                      </a:r>
                    </a:p>
                  </a:txBody>
                  <a:tcPr/>
                </a:tc>
                <a:tc>
                  <a:txBody>
                    <a:bodyPr/>
                    <a:lstStyle/>
                    <a:p>
                      <a:r>
                        <a:rPr lang="en-US" b="1" dirty="0"/>
                        <a:t>4</a:t>
                      </a:r>
                    </a:p>
                  </a:txBody>
                  <a:tcPr/>
                </a:tc>
                <a:extLst>
                  <a:ext uri="{0D108BD9-81ED-4DB2-BD59-A6C34878D82A}">
                    <a16:rowId xmlns:a16="http://schemas.microsoft.com/office/drawing/2014/main" val="10001"/>
                  </a:ext>
                </a:extLst>
              </a:tr>
              <a:tr h="370840">
                <a:tc>
                  <a:txBody>
                    <a:bodyPr/>
                    <a:lstStyle/>
                    <a:p>
                      <a:r>
                        <a:rPr lang="en-US" b="1" dirty="0">
                          <a:latin typeface="Courier New"/>
                          <a:cs typeface="Courier New"/>
                        </a:rPr>
                        <a:t>ATGTGAA</a:t>
                      </a:r>
                    </a:p>
                  </a:txBody>
                  <a:tcPr/>
                </a:tc>
                <a:tc>
                  <a:txBody>
                    <a:bodyPr/>
                    <a:lstStyle/>
                    <a:p>
                      <a:r>
                        <a:rPr lang="en-US" b="1" dirty="0"/>
                        <a:t>2</a:t>
                      </a:r>
                    </a:p>
                  </a:txBody>
                  <a:tcPr/>
                </a:tc>
                <a:extLst>
                  <a:ext uri="{0D108BD9-81ED-4DB2-BD59-A6C34878D82A}">
                    <a16:rowId xmlns:a16="http://schemas.microsoft.com/office/drawing/2014/main" val="10002"/>
                  </a:ext>
                </a:extLst>
              </a:tr>
              <a:tr h="370840">
                <a:tc>
                  <a:txBody>
                    <a:bodyPr/>
                    <a:lstStyle/>
                    <a:p>
                      <a:r>
                        <a:rPr lang="en-US" b="1" dirty="0">
                          <a:latin typeface="Courier New"/>
                          <a:cs typeface="Courier New"/>
                        </a:rPr>
                        <a:t>TGTGAAA</a:t>
                      </a:r>
                    </a:p>
                  </a:txBody>
                  <a:tcPr/>
                </a:tc>
                <a:tc>
                  <a:txBody>
                    <a:bodyPr/>
                    <a:lstStyle/>
                    <a:p>
                      <a:r>
                        <a:rPr lang="en-US" b="1" dirty="0"/>
                        <a:t>1</a:t>
                      </a:r>
                    </a:p>
                  </a:txBody>
                  <a:tcPr/>
                </a:tc>
                <a:extLst>
                  <a:ext uri="{0D108BD9-81ED-4DB2-BD59-A6C34878D82A}">
                    <a16:rowId xmlns:a16="http://schemas.microsoft.com/office/drawing/2014/main" val="10003"/>
                  </a:ext>
                </a:extLst>
              </a:tr>
              <a:tr h="370840">
                <a:tc>
                  <a:txBody>
                    <a:bodyPr/>
                    <a:lstStyle/>
                    <a:p>
                      <a:r>
                        <a:rPr lang="en-US" b="1" dirty="0">
                          <a:latin typeface="Courier New"/>
                          <a:cs typeface="Courier New"/>
                        </a:rPr>
                        <a:t>GATTACA</a:t>
                      </a:r>
                    </a:p>
                  </a:txBody>
                  <a:tcPr/>
                </a:tc>
                <a:tc>
                  <a:txBody>
                    <a:bodyPr/>
                    <a:lstStyle/>
                    <a:p>
                      <a:r>
                        <a:rPr lang="en-US" b="1" dirty="0"/>
                        <a:t>9</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a:t>Kmer</a:t>
            </a:r>
            <a:r>
              <a:rPr lang="en-US" b="1" dirty="0"/>
              <a:t> Catalog (</a:t>
            </a:r>
            <a:r>
              <a:rPr lang="en-US" b="1" dirty="0" err="1"/>
              <a:t>hashtable</a:t>
            </a:r>
            <a:r>
              <a:rPr lang="en-US" b="1" dirty="0"/>
              <a:t>)</a:t>
            </a:r>
          </a:p>
        </p:txBody>
      </p:sp>
      <p:grpSp>
        <p:nvGrpSpPr>
          <p:cNvPr id="7" name="Group 6">
            <a:extLst>
              <a:ext uri="{FF2B5EF4-FFF2-40B4-BE49-F238E27FC236}">
                <a16:creationId xmlns:a16="http://schemas.microsoft.com/office/drawing/2014/main" id="{B4BC99F7-1B8D-3442-ACF6-25E4E0D64E51}"/>
              </a:ext>
            </a:extLst>
          </p:cNvPr>
          <p:cNvGrpSpPr/>
          <p:nvPr/>
        </p:nvGrpSpPr>
        <p:grpSpPr>
          <a:xfrm>
            <a:off x="586439" y="2827971"/>
            <a:ext cx="2952411" cy="3482845"/>
            <a:chOff x="586439" y="2827971"/>
            <a:chExt cx="2952411" cy="3482845"/>
          </a:xfrm>
        </p:grpSpPr>
        <p:pic>
          <p:nvPicPr>
            <p:cNvPr id="3" name="Picture 2">
              <a:extLst>
                <a:ext uri="{FF2B5EF4-FFF2-40B4-BE49-F238E27FC236}">
                  <a16:creationId xmlns:a16="http://schemas.microsoft.com/office/drawing/2014/main" id="{741DDE95-D8E9-3641-8779-F1FCF71B011B}"/>
                </a:ext>
              </a:extLst>
            </p:cNvPr>
            <p:cNvPicPr>
              <a:picLocks noChangeAspect="1"/>
            </p:cNvPicPr>
            <p:nvPr/>
          </p:nvPicPr>
          <p:blipFill>
            <a:blip r:embed="rId5"/>
            <a:stretch>
              <a:fillRect/>
            </a:stretch>
          </p:blipFill>
          <p:spPr>
            <a:xfrm>
              <a:off x="960849" y="2827971"/>
              <a:ext cx="2203592" cy="3175068"/>
            </a:xfrm>
            <a:prstGeom prst="rect">
              <a:avLst/>
            </a:prstGeom>
          </p:spPr>
        </p:pic>
        <p:sp>
          <p:nvSpPr>
            <p:cNvPr id="6" name="TextBox 5">
              <a:extLst>
                <a:ext uri="{FF2B5EF4-FFF2-40B4-BE49-F238E27FC236}">
                  <a16:creationId xmlns:a16="http://schemas.microsoft.com/office/drawing/2014/main" id="{6F931990-5110-FC4D-B309-B589E33EE6C4}"/>
                </a:ext>
              </a:extLst>
            </p:cNvPr>
            <p:cNvSpPr txBox="1"/>
            <p:nvPr/>
          </p:nvSpPr>
          <p:spPr>
            <a:xfrm>
              <a:off x="586439" y="6003039"/>
              <a:ext cx="2952411" cy="307777"/>
            </a:xfrm>
            <a:prstGeom prst="rect">
              <a:avLst/>
            </a:prstGeom>
            <a:noFill/>
          </p:spPr>
          <p:txBody>
            <a:bodyPr wrap="none" rtlCol="0">
              <a:spAutoFit/>
            </a:bodyPr>
            <a:lstStyle/>
            <a:p>
              <a:r>
                <a:rPr lang="en-US" sz="1400" dirty="0">
                  <a:hlinkClick r:id="rId6"/>
                </a:rPr>
                <a:t>https://en.wikipedia.org/wiki/Gattaca</a:t>
              </a:r>
              <a:endParaRPr lang="en-US" sz="1400" dirty="0"/>
            </a:p>
          </p:txBody>
        </p:sp>
      </p:grpSp>
    </p:spTree>
    <p:custDataLst>
      <p:tags r:id="rId1"/>
    </p:custDataLst>
    <p:extLst>
      <p:ext uri="{BB962C8B-B14F-4D97-AF65-F5344CB8AC3E}">
        <p14:creationId xmlns:p14="http://schemas.microsoft.com/office/powerpoint/2010/main" val="474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a:t>Decompose all reads into overlapping </a:t>
            </a:r>
            <a:r>
              <a:rPr lang="en-US" sz="2000" dirty="0" err="1"/>
              <a:t>Kmers</a:t>
            </a:r>
            <a:r>
              <a:rPr lang="en-US" sz="2000" dirty="0"/>
              <a:t> =&gt; </a:t>
            </a:r>
            <a:r>
              <a:rPr lang="en-US" sz="2000" dirty="0" err="1"/>
              <a:t>hashtable</a:t>
            </a:r>
            <a:r>
              <a:rPr lang="en-US" sz="2000" dirty="0"/>
              <a:t>(</a:t>
            </a:r>
            <a:r>
              <a:rPr lang="en-US" sz="2000" dirty="0" err="1"/>
              <a:t>kmer</a:t>
            </a:r>
            <a:r>
              <a:rPr lang="en-US" sz="2000" dirty="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a:t>Extend </a:t>
              </a:r>
              <a:r>
                <a:rPr lang="en-US" sz="2000" dirty="0" err="1"/>
                <a:t>kmer</a:t>
              </a:r>
              <a:r>
                <a:rPr lang="en-US" sz="2000" dirty="0"/>
                <a:t> at 3’ end, guided by coverage.</a:t>
              </a:r>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a:t>Identify seed </a:t>
              </a:r>
              <a:r>
                <a:rPr lang="en-US" sz="2000" dirty="0" err="1"/>
                <a:t>kmer</a:t>
              </a:r>
              <a:r>
                <a:rPr lang="en-US" sz="2000" dirty="0"/>
                <a:t> as most abundant </a:t>
              </a:r>
              <a:r>
                <a:rPr lang="en-US" sz="2000" dirty="0" err="1"/>
                <a:t>Kmer</a:t>
              </a:r>
              <a:r>
                <a:rPr lang="en-US" sz="2000" dirty="0"/>
                <a:t>, ignoring low-complexity </a:t>
              </a:r>
              <a:r>
                <a:rPr lang="en-US" sz="2000" dirty="0" err="1"/>
                <a:t>kmers</a:t>
              </a:r>
              <a:r>
                <a:rPr lang="en-US" sz="2000" dirty="0"/>
                <a:t>.</a:t>
              </a:r>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a:t>9</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52210" y="1628792"/>
            <a:ext cx="1576423" cy="461665"/>
          </a:xfrm>
          <a:prstGeom prst="rect">
            <a:avLst/>
          </a:prstGeom>
          <a:noFill/>
        </p:spPr>
        <p:txBody>
          <a:bodyPr wrap="none" rtlCol="0">
            <a:spAutoFit/>
          </a:bodyPr>
          <a:lstStyle/>
          <a:p>
            <a:r>
              <a:rPr lang="en-US" sz="2400" b="1" dirty="0"/>
              <a:t> Circa 1995</a:t>
            </a:r>
          </a:p>
        </p:txBody>
      </p:sp>
      <p:pic>
        <p:nvPicPr>
          <p:cNvPr id="11" name="Picture 10"/>
          <p:cNvPicPr>
            <a:picLocks noChangeAspect="1"/>
          </p:cNvPicPr>
          <p:nvPr/>
        </p:nvPicPr>
        <p:blipFill>
          <a:blip r:embed="rId2"/>
          <a:stretch>
            <a:fillRect/>
          </a:stretch>
        </p:blipFill>
        <p:spPr>
          <a:xfrm>
            <a:off x="5370269" y="3309150"/>
            <a:ext cx="2356340" cy="1764981"/>
          </a:xfrm>
          <a:prstGeom prst="rect">
            <a:avLst/>
          </a:prstGeom>
        </p:spPr>
      </p:pic>
      <p:sp>
        <p:nvSpPr>
          <p:cNvPr id="12" name="TextBox 11"/>
          <p:cNvSpPr txBox="1"/>
          <p:nvPr/>
        </p:nvSpPr>
        <p:spPr>
          <a:xfrm>
            <a:off x="3060368" y="671409"/>
            <a:ext cx="3488071" cy="523220"/>
          </a:xfrm>
          <a:prstGeom prst="rect">
            <a:avLst/>
          </a:prstGeom>
          <a:noFill/>
        </p:spPr>
        <p:txBody>
          <a:bodyPr wrap="none" rtlCol="0">
            <a:spAutoFit/>
          </a:bodyPr>
          <a:lstStyle/>
          <a:p>
            <a:r>
              <a:rPr lang="en-US" sz="2800" b="1" dirty="0"/>
              <a:t>Personal Reflections</a:t>
            </a:r>
            <a:r>
              <a:rPr lang="is-IS" sz="2800" b="1" dirty="0"/>
              <a:t>...</a:t>
            </a:r>
            <a:endParaRPr lang="en-US" sz="2800" b="1" dirty="0"/>
          </a:p>
        </p:txBody>
      </p:sp>
      <p:pic>
        <p:nvPicPr>
          <p:cNvPr id="13" name="Picture 12"/>
          <p:cNvPicPr>
            <a:picLocks noChangeAspect="1"/>
          </p:cNvPicPr>
          <p:nvPr/>
        </p:nvPicPr>
        <p:blipFill>
          <a:blip r:embed="rId3"/>
          <a:stretch>
            <a:fillRect/>
          </a:stretch>
        </p:blipFill>
        <p:spPr>
          <a:xfrm>
            <a:off x="2778677" y="2524620"/>
            <a:ext cx="2349956" cy="2934522"/>
          </a:xfrm>
          <a:prstGeom prst="rect">
            <a:avLst/>
          </a:prstGeom>
        </p:spPr>
      </p:pic>
      <p:pic>
        <p:nvPicPr>
          <p:cNvPr id="14" name="Picture 13"/>
          <p:cNvPicPr>
            <a:picLocks noChangeAspect="1"/>
          </p:cNvPicPr>
          <p:nvPr/>
        </p:nvPicPr>
        <p:blipFill rotWithShape="1">
          <a:blip r:embed="rId4"/>
          <a:srcRect t="1812" b="3502"/>
          <a:stretch/>
        </p:blipFill>
        <p:spPr>
          <a:xfrm>
            <a:off x="1989000" y="2376728"/>
            <a:ext cx="548041" cy="3243259"/>
          </a:xfrm>
          <a:prstGeom prst="rect">
            <a:avLst/>
          </a:prstGeom>
        </p:spPr>
      </p:pic>
    </p:spTree>
    <p:extLst>
      <p:ext uri="{BB962C8B-B14F-4D97-AF65-F5344CB8AC3E}">
        <p14:creationId xmlns:p14="http://schemas.microsoft.com/office/powerpoint/2010/main" val="1846203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Inchworm Algorithm</a:t>
            </a:r>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a:t>G</a:t>
              </a:r>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a:t>A</a:t>
              </a:r>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a:t>T</a:t>
              </a:r>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a:t>C</a:t>
              </a:r>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a:t>4</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a:t>9</a:t>
              </a:r>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a:t>A</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a:t>A</a:t>
              </a:r>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a:t>T</a:t>
              </a:r>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a:solidFill>
                    <a:srgbClr val="FF0000"/>
                  </a:solidFill>
                </a:rPr>
                <a:t>C</a:t>
              </a: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a:t>G</a:t>
              </a:r>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a:t>T</a:t>
              </a:r>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a:t>C</a:t>
              </a:r>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a:t>G</a:t>
              </a:r>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a:t>A</a:t>
              </a:r>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a:t>T</a:t>
              </a:r>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a:t>C</a:t>
              </a:r>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a:t>0</a:t>
              </a:r>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a:t>4</a:t>
              </a:r>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a:t>1</a:t>
              </a:r>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a:t>1</a:t>
              </a:r>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a:t>1</a:t>
              </a:r>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a:t>1</a:t>
              </a:r>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a:t>0</a:t>
              </a:r>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a:t>G</a:t>
            </a:r>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a:t>A</a:t>
            </a:r>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a:t>T</a:t>
            </a:r>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a:t>C</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a:t>0</a:t>
            </a:r>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a:t>0</a:t>
            </a:r>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a:solidFill>
                  <a:srgbClr val="FF0000"/>
                </a:solidFill>
              </a:rPr>
              <a:t>GATTACA</a:t>
            </a: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a:solidFill>
                  <a:srgbClr val="FF0000"/>
                </a:solidFill>
              </a:rPr>
              <a:t>G</a:t>
            </a: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a:solidFill>
                  <a:srgbClr val="FF0000"/>
                </a:solidFill>
              </a:rPr>
              <a:t>A</a:t>
            </a: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a:t>4</a:t>
            </a:r>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a:t>9</a:t>
            </a:r>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a:t>5</a:t>
            </a:r>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a:solidFill>
                  <a:srgbClr val="FF0000"/>
                </a:solidFill>
              </a:rPr>
              <a:t>A</a:t>
            </a: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a:t>6</a:t>
            </a:r>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a:solidFill>
                  <a:srgbClr val="FF0000"/>
                </a:solidFill>
              </a:rPr>
              <a:t>A</a:t>
            </a: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a:t>7</a:t>
            </a:r>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Inchworm Algorithm</a:t>
            </a: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a:t>Remove assembled </a:t>
            </a:r>
            <a:r>
              <a:rPr lang="en-US" sz="2000" dirty="0" err="1"/>
              <a:t>kmers</a:t>
            </a:r>
            <a:r>
              <a:rPr lang="en-US" sz="2000" dirty="0"/>
              <a:t> from catalog, then repeat the entire process.</a:t>
            </a:r>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a:t>Report </a:t>
            </a:r>
            <a:r>
              <a:rPr lang="en-US" sz="2000" dirty="0" err="1"/>
              <a:t>contig</a:t>
            </a:r>
            <a:r>
              <a:rPr lang="en-US" sz="2000" dirty="0"/>
              <a:t>:      </a:t>
            </a:r>
            <a:r>
              <a:rPr lang="en-US" sz="2000" b="1" dirty="0">
                <a:solidFill>
                  <a:srgbClr val="660066"/>
                </a:solidFill>
              </a:rPr>
              <a:t>….</a:t>
            </a:r>
            <a:r>
              <a:rPr lang="en-US" sz="2000" b="1" dirty="0">
                <a:solidFill>
                  <a:srgbClr val="FF0000"/>
                </a:solidFill>
              </a:rPr>
              <a:t>AAGATTACAGA</a:t>
            </a:r>
            <a:r>
              <a:rPr lang="en-US" sz="2000" b="1" dirty="0">
                <a:solidFill>
                  <a:schemeClr val="accent1"/>
                </a:solidFill>
              </a:rPr>
              <a:t>…. </a:t>
            </a: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a:solidFill>
                  <a:schemeClr val="accent1">
                    <a:lumMod val="75000"/>
                  </a:schemeClr>
                </a:solidFill>
              </a:rPr>
              <a:t>Chrysalis</a:t>
            </a: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a:t>Integrate </a:t>
            </a:r>
            <a:r>
              <a:rPr lang="en-US" sz="2300" dirty="0" err="1"/>
              <a:t>isoforms</a:t>
            </a:r>
            <a:endParaRPr lang="en-US" sz="2300" dirty="0"/>
          </a:p>
          <a:p>
            <a:r>
              <a:rPr lang="en-US" sz="2300" dirty="0"/>
              <a:t>via k-1 overlaps</a:t>
            </a: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a:t>Build de </a:t>
              </a:r>
              <a:r>
                <a:rPr lang="en-US" dirty="0" err="1"/>
                <a:t>Bruijn</a:t>
              </a:r>
              <a:r>
                <a:rPr lang="en-US" dirty="0"/>
                <a:t> Graphs</a:t>
              </a:r>
            </a:p>
            <a:p>
              <a:r>
                <a:rPr lang="en-US" dirty="0"/>
                <a:t>(ideally, one per gene)</a:t>
              </a:r>
            </a:p>
          </p:txBody>
        </p:sp>
      </p:grpSp>
    </p:spTree>
    <p:extLst>
      <p:ext uri="{BB962C8B-B14F-4D97-AF65-F5344CB8AC3E}">
        <p14:creationId xmlns:p14="http://schemas.microsoft.com/office/powerpoint/2010/main" val="5630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a:t>Thousands of Chrysalis Clusters</a:t>
            </a:r>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a:t>(</a:t>
            </a:r>
            <a:r>
              <a:rPr lang="en-US" dirty="0" err="1"/>
              <a:t>isoforms</a:t>
            </a:r>
            <a:r>
              <a:rPr lang="en-US" dirty="0"/>
              <a:t> and </a:t>
            </a:r>
            <a:r>
              <a:rPr lang="en-US" dirty="0" err="1"/>
              <a:t>paralogs</a:t>
            </a:r>
            <a:r>
              <a:rPr lang="en-US" dirty="0"/>
              <a:t>)</a:t>
            </a:r>
          </a:p>
        </p:txBody>
      </p:sp>
    </p:spTree>
    <p:extLst>
      <p:ext uri="{BB962C8B-B14F-4D97-AF65-F5344CB8AC3E}">
        <p14:creationId xmlns:p14="http://schemas.microsoft.com/office/powerpoint/2010/main" val="30176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sp>
        <p:nvSpPr>
          <p:cNvPr id="7" name="TextBox 6">
            <a:extLst>
              <a:ext uri="{FF2B5EF4-FFF2-40B4-BE49-F238E27FC236}">
                <a16:creationId xmlns:a16="http://schemas.microsoft.com/office/drawing/2014/main" id="{CFF1515E-C81A-8349-91C5-BC46408D9432}"/>
              </a:ext>
            </a:extLst>
          </p:cNvPr>
          <p:cNvSpPr txBox="1"/>
          <p:nvPr/>
        </p:nvSpPr>
        <p:spPr>
          <a:xfrm>
            <a:off x="669997" y="1191124"/>
            <a:ext cx="338554" cy="200055"/>
          </a:xfrm>
          <a:prstGeom prst="rect">
            <a:avLst/>
          </a:prstGeom>
          <a:noFill/>
        </p:spPr>
        <p:txBody>
          <a:bodyPr wrap="none" rtlCol="0">
            <a:spAutoFit/>
          </a:bodyPr>
          <a:lstStyle/>
          <a:p>
            <a:r>
              <a:rPr lang="en-US" sz="700" b="1" dirty="0" err="1"/>
              <a:t>iSeq</a:t>
            </a:r>
            <a:endParaRPr lang="en-US" sz="700" b="1" dirty="0"/>
          </a:p>
        </p:txBody>
      </p:sp>
      <p:sp>
        <p:nvSpPr>
          <p:cNvPr id="14" name="TextBox 13">
            <a:extLst>
              <a:ext uri="{FF2B5EF4-FFF2-40B4-BE49-F238E27FC236}">
                <a16:creationId xmlns:a16="http://schemas.microsoft.com/office/drawing/2014/main" id="{4BB23B12-8B2C-1840-A726-974FFB29D2F3}"/>
              </a:ext>
            </a:extLst>
          </p:cNvPr>
          <p:cNvSpPr txBox="1"/>
          <p:nvPr/>
        </p:nvSpPr>
        <p:spPr>
          <a:xfrm>
            <a:off x="-25903" y="3085797"/>
            <a:ext cx="1083951" cy="261610"/>
          </a:xfrm>
          <a:prstGeom prst="rect">
            <a:avLst/>
          </a:prstGeom>
          <a:noFill/>
        </p:spPr>
        <p:txBody>
          <a:bodyPr wrap="none" rtlCol="0">
            <a:spAutoFit/>
          </a:bodyPr>
          <a:lstStyle/>
          <a:p>
            <a:r>
              <a:rPr lang="en-US" sz="1100" dirty="0"/>
              <a:t>Stats circa 2018</a:t>
            </a:r>
          </a:p>
        </p:txBody>
      </p:sp>
      <p:sp>
        <p:nvSpPr>
          <p:cNvPr id="29" name="TextBox 28">
            <a:extLst>
              <a:ext uri="{FF2B5EF4-FFF2-40B4-BE49-F238E27FC236}">
                <a16:creationId xmlns:a16="http://schemas.microsoft.com/office/drawing/2014/main" id="{638F8176-8884-874D-9BE3-4843867307BE}"/>
              </a:ext>
            </a:extLst>
          </p:cNvPr>
          <p:cNvSpPr txBox="1"/>
          <p:nvPr/>
        </p:nvSpPr>
        <p:spPr>
          <a:xfrm>
            <a:off x="-20548" y="3262006"/>
            <a:ext cx="2872902" cy="261610"/>
          </a:xfrm>
          <a:prstGeom prst="rect">
            <a:avLst/>
          </a:prstGeom>
          <a:noFill/>
        </p:spPr>
        <p:txBody>
          <a:bodyPr wrap="none" rtlCol="0">
            <a:spAutoFit/>
          </a:bodyPr>
          <a:lstStyle/>
          <a:p>
            <a:r>
              <a:rPr lang="en-US" sz="1100" dirty="0"/>
              <a:t>For current, see: </a:t>
            </a:r>
            <a:r>
              <a:rPr lang="en-US" sz="1100" b="1" dirty="0">
                <a:hlinkClick r:id="rId19"/>
              </a:rPr>
              <a:t>https://</a:t>
            </a:r>
            <a:r>
              <a:rPr lang="en-US" sz="1100" b="1" dirty="0" err="1">
                <a:hlinkClick r:id="rId19"/>
              </a:rPr>
              <a:t>tinyurl.com</a:t>
            </a:r>
            <a:r>
              <a:rPr lang="en-US" sz="1100" b="1" dirty="0">
                <a:hlinkClick r:id="rId19"/>
              </a:rPr>
              <a:t>/wbgcs65</a:t>
            </a:r>
            <a:endParaRPr lang="en-US" sz="1100" dirty="0"/>
          </a:p>
        </p:txBody>
      </p:sp>
    </p:spTree>
    <p:extLst>
      <p:ext uri="{BB962C8B-B14F-4D97-AF65-F5344CB8AC3E}">
        <p14:creationId xmlns:p14="http://schemas.microsoft.com/office/powerpoint/2010/main" val="57597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a:t>Trinity output: A multi-</a:t>
            </a:r>
            <a:r>
              <a:rPr lang="en-US" dirty="0" err="1"/>
              <a:t>fasta</a:t>
            </a:r>
            <a:r>
              <a:rPr lang="en-US" dirty="0"/>
              <a:t> file</a:t>
            </a:r>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a:t>ProgForBio</a:t>
            </a:r>
            <a:r>
              <a:rPr lang="en-US" sz="2800" b="1" dirty="0"/>
              <a:t> Exercise : Build a program that counts k-</a:t>
            </a:r>
            <a:r>
              <a:rPr lang="en-US" sz="2800" b="1" dirty="0" err="1"/>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a:t>Generate all substrings of length k from the reads</a:t>
            </a:r>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a:t>k-</a:t>
            </a:r>
            <a:r>
              <a:rPr lang="en-US" dirty="0" err="1"/>
              <a:t>mers</a:t>
            </a:r>
            <a:r>
              <a:rPr lang="en-US" dirty="0"/>
              <a:t> (k=5)</a:t>
            </a:r>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a:t>Reads</a:t>
            </a:r>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5" name="TextBox 4">
            <a:extLst>
              <a:ext uri="{FF2B5EF4-FFF2-40B4-BE49-F238E27FC236}">
                <a16:creationId xmlns:a16="http://schemas.microsoft.com/office/drawing/2014/main" id="{F57649B3-3956-DB00-10C5-BCB45E1FF453}"/>
              </a:ext>
            </a:extLst>
          </p:cNvPr>
          <p:cNvSpPr txBox="1"/>
          <p:nvPr/>
        </p:nvSpPr>
        <p:spPr>
          <a:xfrm>
            <a:off x="577303" y="6390640"/>
            <a:ext cx="8307339" cy="369332"/>
          </a:xfrm>
          <a:prstGeom prst="rect">
            <a:avLst/>
          </a:prstGeom>
          <a:noFill/>
        </p:spPr>
        <p:txBody>
          <a:bodyPr wrap="none" rtlCol="0">
            <a:spAutoFit/>
          </a:bodyPr>
          <a:lstStyle/>
          <a:p>
            <a:r>
              <a:rPr lang="en-US" dirty="0">
                <a:hlinkClick r:id="rId5"/>
              </a:rPr>
              <a:t>https://</a:t>
            </a:r>
            <a:r>
              <a:rPr lang="en-US" dirty="0" err="1">
                <a:hlinkClick r:id="rId5"/>
              </a:rPr>
              <a:t>github.com</a:t>
            </a:r>
            <a:r>
              <a:rPr lang="en-US" dirty="0">
                <a:hlinkClick r:id="rId5"/>
              </a:rPr>
              <a:t>/</a:t>
            </a:r>
            <a:r>
              <a:rPr lang="en-US" dirty="0" err="1">
                <a:hlinkClick r:id="rId5"/>
              </a:rPr>
              <a:t>trinityrnaseq</a:t>
            </a:r>
            <a:r>
              <a:rPr lang="en-US" dirty="0">
                <a:hlinkClick r:id="rId5"/>
              </a:rPr>
              <a:t>/</a:t>
            </a:r>
            <a:r>
              <a:rPr lang="en-US" dirty="0" err="1">
                <a:hlinkClick r:id="rId5"/>
              </a:rPr>
              <a:t>CSHLProgForBio</a:t>
            </a:r>
            <a:r>
              <a:rPr lang="en-US" dirty="0">
                <a:hlinkClick r:id="rId5"/>
              </a:rPr>
              <a:t>/tree/main/Exercise-</a:t>
            </a:r>
            <a:r>
              <a:rPr lang="en-US" dirty="0" err="1">
                <a:hlinkClick r:id="rId5"/>
              </a:rPr>
              <a:t>counting_kmers</a:t>
            </a:r>
            <a:endParaRPr lang="en-US" dirty="0"/>
          </a:p>
        </p:txBody>
      </p:sp>
    </p:spTree>
    <p:extLst>
      <p:ext uri="{BB962C8B-B14F-4D97-AF65-F5344CB8AC3E}">
        <p14:creationId xmlns:p14="http://schemas.microsoft.com/office/powerpoint/2010/main" val="2063772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Tree>
    <p:extLst>
      <p:ext uri="{BB962C8B-B14F-4D97-AF65-F5344CB8AC3E}">
        <p14:creationId xmlns:p14="http://schemas.microsoft.com/office/powerpoint/2010/main" val="1475099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4"/>
          <a:stretch>
            <a:fillRect/>
          </a:stretch>
        </p:blipFill>
        <p:spPr>
          <a:xfrm>
            <a:off x="3629878" y="3666833"/>
            <a:ext cx="5346700" cy="4191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5744AFF-A34F-F2EC-32E3-8BC476F37913}"/>
              </a:ext>
            </a:extLst>
          </p:cNvPr>
          <p:cNvSpPr txBox="1"/>
          <p:nvPr/>
        </p:nvSpPr>
        <p:spPr>
          <a:xfrm>
            <a:off x="2821744" y="3548592"/>
            <a:ext cx="848566" cy="307777"/>
          </a:xfrm>
          <a:prstGeom prst="rect">
            <a:avLst/>
          </a:prstGeom>
          <a:noFill/>
        </p:spPr>
        <p:txBody>
          <a:bodyPr wrap="none" rtlCol="0">
            <a:spAutoFit/>
          </a:bodyPr>
          <a:lstStyle/>
          <a:p>
            <a:r>
              <a:rPr lang="en-US" sz="1400" i="1" dirty="0"/>
              <a:t>executed</a:t>
            </a:r>
          </a:p>
        </p:txBody>
      </p:sp>
      <p:sp>
        <p:nvSpPr>
          <p:cNvPr id="22" name="TextBox 21">
            <a:extLst>
              <a:ext uri="{FF2B5EF4-FFF2-40B4-BE49-F238E27FC236}">
                <a16:creationId xmlns:a16="http://schemas.microsoft.com/office/drawing/2014/main" id="{63EB6824-3676-3336-98F7-8D00AA5DD83B}"/>
              </a:ext>
            </a:extLst>
          </p:cNvPr>
          <p:cNvSpPr txBox="1"/>
          <p:nvPr/>
        </p:nvSpPr>
        <p:spPr>
          <a:xfrm>
            <a:off x="575614" y="4816188"/>
            <a:ext cx="7823199" cy="584775"/>
          </a:xfrm>
          <a:prstGeom prst="rect">
            <a:avLst/>
          </a:prstGeom>
          <a:noFill/>
        </p:spPr>
        <p:txBody>
          <a:bodyPr wrap="square" rtlCol="0">
            <a:spAutoFit/>
          </a:bodyPr>
          <a:lstStyle/>
          <a:p>
            <a:r>
              <a:rPr lang="en-US" sz="1600" dirty="0"/>
              <a:t>When a script is executed, the special </a:t>
            </a:r>
            <a:r>
              <a:rPr lang="en-US" sz="1600" dirty="0">
                <a:solidFill>
                  <a:srgbClr val="7030A0"/>
                </a:solidFill>
              </a:rPr>
              <a:t>__name__ </a:t>
            </a:r>
            <a:r>
              <a:rPr lang="en-US" sz="1600" dirty="0"/>
              <a:t>variable is automatically set to </a:t>
            </a:r>
            <a:r>
              <a:rPr lang="en-US" sz="1600" dirty="0">
                <a:solidFill>
                  <a:srgbClr val="2B3991"/>
                </a:solidFill>
              </a:rPr>
              <a:t>‘__main__’ </a:t>
            </a:r>
            <a:br>
              <a:rPr lang="en-US" sz="1600" dirty="0"/>
            </a:br>
            <a:r>
              <a:rPr lang="en-US" sz="1600" dirty="0"/>
              <a:t>within the scope of that file.</a:t>
            </a:r>
          </a:p>
        </p:txBody>
      </p:sp>
    </p:spTree>
    <p:extLst>
      <p:ext uri="{BB962C8B-B14F-4D97-AF65-F5344CB8AC3E}">
        <p14:creationId xmlns:p14="http://schemas.microsoft.com/office/powerpoint/2010/main" val="3615914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39691-1301-F1F9-CA07-45FED303FEEB}"/>
              </a:ext>
            </a:extLst>
          </p:cNvPr>
          <p:cNvSpPr txBox="1"/>
          <p:nvPr/>
        </p:nvSpPr>
        <p:spPr>
          <a:xfrm>
            <a:off x="1584100" y="90294"/>
            <a:ext cx="6334298" cy="400110"/>
          </a:xfrm>
          <a:prstGeom prst="rect">
            <a:avLst/>
          </a:prstGeom>
          <a:noFill/>
        </p:spPr>
        <p:txBody>
          <a:bodyPr wrap="none" rtlCol="0">
            <a:spAutoFit/>
          </a:bodyPr>
          <a:lstStyle/>
          <a:p>
            <a:r>
              <a:rPr lang="en-US" sz="2000" b="1" dirty="0"/>
              <a:t>Useful structure of a python script for shareable functions</a:t>
            </a:r>
          </a:p>
        </p:txBody>
      </p:sp>
      <p:sp>
        <p:nvSpPr>
          <p:cNvPr id="5" name="TextBox 4">
            <a:extLst>
              <a:ext uri="{FF2B5EF4-FFF2-40B4-BE49-F238E27FC236}">
                <a16:creationId xmlns:a16="http://schemas.microsoft.com/office/drawing/2014/main" id="{7557EB4F-176E-9281-1CEB-B2B61D3DC11A}"/>
              </a:ext>
            </a:extLst>
          </p:cNvPr>
          <p:cNvSpPr txBox="1"/>
          <p:nvPr/>
        </p:nvSpPr>
        <p:spPr>
          <a:xfrm>
            <a:off x="1212298" y="6497391"/>
            <a:ext cx="6719404"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a:t>
            </a:r>
            <a:r>
              <a:rPr lang="en-US" sz="1400" dirty="0" err="1">
                <a:hlinkClick r:id="rId2"/>
              </a:rPr>
              <a:t>CSHLProgForBio</a:t>
            </a:r>
            <a:r>
              <a:rPr lang="en-US" sz="1400" dirty="0">
                <a:hlinkClick r:id="rId2"/>
              </a:rPr>
              <a:t>/tree/main/whatsupwith__name__%3F</a:t>
            </a:r>
            <a:endParaRPr lang="en-US" sz="1400" dirty="0"/>
          </a:p>
        </p:txBody>
      </p:sp>
      <p:pic>
        <p:nvPicPr>
          <p:cNvPr id="6" name="Picture 5">
            <a:extLst>
              <a:ext uri="{FF2B5EF4-FFF2-40B4-BE49-F238E27FC236}">
                <a16:creationId xmlns:a16="http://schemas.microsoft.com/office/drawing/2014/main" id="{93A533D6-905D-0097-ED9E-0C7CBEE6DA3E}"/>
              </a:ext>
            </a:extLst>
          </p:cNvPr>
          <p:cNvPicPr>
            <a:picLocks noChangeAspect="1"/>
          </p:cNvPicPr>
          <p:nvPr/>
        </p:nvPicPr>
        <p:blipFill>
          <a:blip r:embed="rId3"/>
          <a:stretch>
            <a:fillRect/>
          </a:stretch>
        </p:blipFill>
        <p:spPr>
          <a:xfrm>
            <a:off x="575614" y="1034512"/>
            <a:ext cx="5936215" cy="2532934"/>
          </a:xfrm>
          <a:prstGeom prst="rect">
            <a:avLst/>
          </a:prstGeom>
        </p:spPr>
      </p:pic>
      <p:sp>
        <p:nvSpPr>
          <p:cNvPr id="7" name="TextBox 6">
            <a:extLst>
              <a:ext uri="{FF2B5EF4-FFF2-40B4-BE49-F238E27FC236}">
                <a16:creationId xmlns:a16="http://schemas.microsoft.com/office/drawing/2014/main" id="{7F43DE46-A60E-F17D-2251-8E5A1ECD17A9}"/>
              </a:ext>
            </a:extLst>
          </p:cNvPr>
          <p:cNvSpPr txBox="1"/>
          <p:nvPr/>
        </p:nvSpPr>
        <p:spPr>
          <a:xfrm>
            <a:off x="495361" y="603478"/>
            <a:ext cx="1585049" cy="369332"/>
          </a:xfrm>
          <a:prstGeom prst="rect">
            <a:avLst/>
          </a:prstGeom>
          <a:noFill/>
        </p:spPr>
        <p:txBody>
          <a:bodyPr wrap="none" rtlCol="0">
            <a:spAutoFit/>
          </a:bodyPr>
          <a:lstStyle/>
          <a:p>
            <a:r>
              <a:rPr lang="en-US" dirty="0" err="1"/>
              <a:t>my_module.py</a:t>
            </a:r>
            <a:endParaRPr lang="en-US" dirty="0"/>
          </a:p>
        </p:txBody>
      </p:sp>
      <p:pic>
        <p:nvPicPr>
          <p:cNvPr id="8" name="Picture 7">
            <a:extLst>
              <a:ext uri="{FF2B5EF4-FFF2-40B4-BE49-F238E27FC236}">
                <a16:creationId xmlns:a16="http://schemas.microsoft.com/office/drawing/2014/main" id="{584950FA-DD56-817D-FA9D-660B628E6652}"/>
              </a:ext>
            </a:extLst>
          </p:cNvPr>
          <p:cNvPicPr>
            <a:picLocks noChangeAspect="1"/>
          </p:cNvPicPr>
          <p:nvPr/>
        </p:nvPicPr>
        <p:blipFill>
          <a:blip r:embed="rId4"/>
          <a:stretch>
            <a:fillRect/>
          </a:stretch>
        </p:blipFill>
        <p:spPr>
          <a:xfrm>
            <a:off x="495361" y="4499645"/>
            <a:ext cx="7010400" cy="1155700"/>
          </a:xfrm>
          <a:prstGeom prst="rect">
            <a:avLst/>
          </a:prstGeom>
        </p:spPr>
      </p:pic>
      <p:sp>
        <p:nvSpPr>
          <p:cNvPr id="9" name="TextBox 8">
            <a:extLst>
              <a:ext uri="{FF2B5EF4-FFF2-40B4-BE49-F238E27FC236}">
                <a16:creationId xmlns:a16="http://schemas.microsoft.com/office/drawing/2014/main" id="{0A711437-F87C-30A0-0E5B-234433193BEC}"/>
              </a:ext>
            </a:extLst>
          </p:cNvPr>
          <p:cNvSpPr txBox="1"/>
          <p:nvPr/>
        </p:nvSpPr>
        <p:spPr>
          <a:xfrm>
            <a:off x="409600" y="4082601"/>
            <a:ext cx="1385251" cy="369332"/>
          </a:xfrm>
          <a:prstGeom prst="rect">
            <a:avLst/>
          </a:prstGeom>
          <a:noFill/>
        </p:spPr>
        <p:txBody>
          <a:bodyPr wrap="none" rtlCol="0">
            <a:spAutoFit/>
          </a:bodyPr>
          <a:lstStyle/>
          <a:p>
            <a:r>
              <a:rPr lang="en-US" dirty="0" err="1"/>
              <a:t>my_script.py</a:t>
            </a:r>
            <a:endParaRPr lang="en-US" dirty="0"/>
          </a:p>
        </p:txBody>
      </p:sp>
      <p:sp>
        <p:nvSpPr>
          <p:cNvPr id="10" name="TextBox 9">
            <a:extLst>
              <a:ext uri="{FF2B5EF4-FFF2-40B4-BE49-F238E27FC236}">
                <a16:creationId xmlns:a16="http://schemas.microsoft.com/office/drawing/2014/main" id="{4E16F3AC-C324-78AF-41B9-49173F9636BB}"/>
              </a:ext>
            </a:extLst>
          </p:cNvPr>
          <p:cNvSpPr txBox="1"/>
          <p:nvPr/>
        </p:nvSpPr>
        <p:spPr>
          <a:xfrm>
            <a:off x="2080410" y="650327"/>
            <a:ext cx="3401700" cy="307777"/>
          </a:xfrm>
          <a:prstGeom prst="rect">
            <a:avLst/>
          </a:prstGeom>
          <a:noFill/>
        </p:spPr>
        <p:txBody>
          <a:bodyPr wrap="none" rtlCol="0">
            <a:spAutoFit/>
          </a:bodyPr>
          <a:lstStyle/>
          <a:p>
            <a:r>
              <a:rPr lang="en-US" sz="1400" dirty="0"/>
              <a:t>(can run directly or use as a function library)</a:t>
            </a:r>
          </a:p>
        </p:txBody>
      </p:sp>
      <p:pic>
        <p:nvPicPr>
          <p:cNvPr id="11" name="Picture 10">
            <a:extLst>
              <a:ext uri="{FF2B5EF4-FFF2-40B4-BE49-F238E27FC236}">
                <a16:creationId xmlns:a16="http://schemas.microsoft.com/office/drawing/2014/main" id="{7B658DA6-A5A5-6510-B50A-89AEBF1C96FD}"/>
              </a:ext>
            </a:extLst>
          </p:cNvPr>
          <p:cNvPicPr>
            <a:picLocks noChangeAspect="1"/>
          </p:cNvPicPr>
          <p:nvPr/>
        </p:nvPicPr>
        <p:blipFill>
          <a:blip r:embed="rId5"/>
          <a:stretch>
            <a:fillRect/>
          </a:stretch>
        </p:blipFill>
        <p:spPr>
          <a:xfrm>
            <a:off x="3629878" y="3666833"/>
            <a:ext cx="5346700" cy="419100"/>
          </a:xfrm>
          <a:prstGeom prst="rect">
            <a:avLst/>
          </a:prstGeom>
        </p:spPr>
      </p:pic>
      <p:pic>
        <p:nvPicPr>
          <p:cNvPr id="12" name="Picture 11">
            <a:extLst>
              <a:ext uri="{FF2B5EF4-FFF2-40B4-BE49-F238E27FC236}">
                <a16:creationId xmlns:a16="http://schemas.microsoft.com/office/drawing/2014/main" id="{4A35B537-39F5-DE38-56F6-F9BF44F6BFAF}"/>
              </a:ext>
            </a:extLst>
          </p:cNvPr>
          <p:cNvPicPr>
            <a:picLocks noChangeAspect="1"/>
          </p:cNvPicPr>
          <p:nvPr/>
        </p:nvPicPr>
        <p:blipFill>
          <a:blip r:embed="rId6"/>
          <a:stretch>
            <a:fillRect/>
          </a:stretch>
        </p:blipFill>
        <p:spPr>
          <a:xfrm>
            <a:off x="3413978" y="5837235"/>
            <a:ext cx="5562600" cy="431800"/>
          </a:xfrm>
          <a:prstGeom prst="rect">
            <a:avLst/>
          </a:prstGeom>
        </p:spPr>
      </p:pic>
      <p:cxnSp>
        <p:nvCxnSpPr>
          <p:cNvPr id="14" name="Straight Arrow Connector 13">
            <a:extLst>
              <a:ext uri="{FF2B5EF4-FFF2-40B4-BE49-F238E27FC236}">
                <a16:creationId xmlns:a16="http://schemas.microsoft.com/office/drawing/2014/main" id="{EED12175-B3E6-EA82-0A0C-045550AC3790}"/>
              </a:ext>
            </a:extLst>
          </p:cNvPr>
          <p:cNvCxnSpPr>
            <a:cxnSpLocks/>
          </p:cNvCxnSpPr>
          <p:nvPr/>
        </p:nvCxnSpPr>
        <p:spPr>
          <a:xfrm>
            <a:off x="2552013" y="3652772"/>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AFDAB8-728E-7951-3D14-26386E447017}"/>
              </a:ext>
            </a:extLst>
          </p:cNvPr>
          <p:cNvCxnSpPr>
            <a:cxnSpLocks/>
          </p:cNvCxnSpPr>
          <p:nvPr/>
        </p:nvCxnSpPr>
        <p:spPr>
          <a:xfrm>
            <a:off x="2097817" y="3744212"/>
            <a:ext cx="0" cy="664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1BA0952-1354-6F2B-6B5A-4A55DD0A839A}"/>
              </a:ext>
            </a:extLst>
          </p:cNvPr>
          <p:cNvSpPr txBox="1"/>
          <p:nvPr/>
        </p:nvSpPr>
        <p:spPr>
          <a:xfrm>
            <a:off x="2066587" y="4144156"/>
            <a:ext cx="864019" cy="307777"/>
          </a:xfrm>
          <a:prstGeom prst="rect">
            <a:avLst/>
          </a:prstGeom>
          <a:noFill/>
        </p:spPr>
        <p:txBody>
          <a:bodyPr wrap="none" rtlCol="0">
            <a:spAutoFit/>
          </a:bodyPr>
          <a:lstStyle/>
          <a:p>
            <a:r>
              <a:rPr lang="en-US" sz="1400" i="1" dirty="0"/>
              <a:t>imported</a:t>
            </a:r>
          </a:p>
        </p:txBody>
      </p:sp>
      <p:cxnSp>
        <p:nvCxnSpPr>
          <p:cNvPr id="20" name="Straight Arrow Connector 19">
            <a:extLst>
              <a:ext uri="{FF2B5EF4-FFF2-40B4-BE49-F238E27FC236}">
                <a16:creationId xmlns:a16="http://schemas.microsoft.com/office/drawing/2014/main" id="{32223163-89A4-59D9-F5D1-CFB49D486D3A}"/>
              </a:ext>
            </a:extLst>
          </p:cNvPr>
          <p:cNvCxnSpPr>
            <a:cxnSpLocks/>
          </p:cNvCxnSpPr>
          <p:nvPr/>
        </p:nvCxnSpPr>
        <p:spPr>
          <a:xfrm>
            <a:off x="2325890" y="5788701"/>
            <a:ext cx="991708" cy="355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CE31265-C5DA-4B79-441B-48EEB82CFD4B}"/>
              </a:ext>
            </a:extLst>
          </p:cNvPr>
          <p:cNvSpPr txBox="1"/>
          <p:nvPr/>
        </p:nvSpPr>
        <p:spPr>
          <a:xfrm>
            <a:off x="2595621" y="5684521"/>
            <a:ext cx="848566" cy="307777"/>
          </a:xfrm>
          <a:prstGeom prst="rect">
            <a:avLst/>
          </a:prstGeom>
          <a:noFill/>
        </p:spPr>
        <p:txBody>
          <a:bodyPr wrap="none" rtlCol="0">
            <a:spAutoFit/>
          </a:bodyPr>
          <a:lstStyle/>
          <a:p>
            <a:r>
              <a:rPr lang="en-US" sz="1400" i="1" dirty="0"/>
              <a:t>executed</a:t>
            </a:r>
          </a:p>
        </p:txBody>
      </p:sp>
      <p:grpSp>
        <p:nvGrpSpPr>
          <p:cNvPr id="24" name="Group 23">
            <a:extLst>
              <a:ext uri="{FF2B5EF4-FFF2-40B4-BE49-F238E27FC236}">
                <a16:creationId xmlns:a16="http://schemas.microsoft.com/office/drawing/2014/main" id="{8D726756-AE3A-DABF-E0BE-D7305E64BC81}"/>
              </a:ext>
            </a:extLst>
          </p:cNvPr>
          <p:cNvGrpSpPr/>
          <p:nvPr/>
        </p:nvGrpSpPr>
        <p:grpSpPr>
          <a:xfrm>
            <a:off x="325120" y="2980087"/>
            <a:ext cx="8737600" cy="1155700"/>
            <a:chOff x="386080" y="2980087"/>
            <a:chExt cx="8737600" cy="1155700"/>
          </a:xfrm>
          <a:solidFill>
            <a:schemeClr val="bg1">
              <a:alpha val="50339"/>
            </a:schemeClr>
          </a:solidFill>
        </p:grpSpPr>
        <p:sp>
          <p:nvSpPr>
            <p:cNvPr id="2" name="Rectangle 1">
              <a:extLst>
                <a:ext uri="{FF2B5EF4-FFF2-40B4-BE49-F238E27FC236}">
                  <a16:creationId xmlns:a16="http://schemas.microsoft.com/office/drawing/2014/main" id="{8C1FADC0-B25E-8C41-2A55-651E5D7EE4F9}"/>
                </a:ext>
              </a:extLst>
            </p:cNvPr>
            <p:cNvSpPr/>
            <p:nvPr/>
          </p:nvSpPr>
          <p:spPr>
            <a:xfrm>
              <a:off x="386080" y="2980087"/>
              <a:ext cx="8737600" cy="1155700"/>
            </a:xfrm>
            <a:prstGeom prst="rect">
              <a:avLst/>
            </a:prstGeom>
            <a:grpFill/>
            <a:ln w="38100">
              <a:solidFill>
                <a:srgbClr val="F69F22">
                  <a:alpha val="50104"/>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7E23985-A8FC-668D-3888-B6852FF5DBC5}"/>
                </a:ext>
              </a:extLst>
            </p:cNvPr>
            <p:cNvCxnSpPr>
              <a:cxnSpLocks/>
            </p:cNvCxnSpPr>
            <p:nvPr/>
          </p:nvCxnSpPr>
          <p:spPr>
            <a:xfrm>
              <a:off x="409600" y="2980087"/>
              <a:ext cx="8714080" cy="1155700"/>
            </a:xfrm>
            <a:prstGeom prst="line">
              <a:avLst/>
            </a:prstGeom>
            <a:grpFill/>
            <a:ln w="38100">
              <a:solidFill>
                <a:srgbClr val="F69F22">
                  <a:alpha val="29325"/>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64A8BD1-AD65-CE7E-2FBA-F868F1E9186D}"/>
                </a:ext>
              </a:extLst>
            </p:cNvPr>
            <p:cNvCxnSpPr>
              <a:cxnSpLocks/>
            </p:cNvCxnSpPr>
            <p:nvPr/>
          </p:nvCxnSpPr>
          <p:spPr>
            <a:xfrm flipV="1">
              <a:off x="386080" y="2980087"/>
              <a:ext cx="8714080" cy="1155700"/>
            </a:xfrm>
            <a:prstGeom prst="line">
              <a:avLst/>
            </a:prstGeom>
            <a:grpFill/>
            <a:ln w="38100">
              <a:solidFill>
                <a:srgbClr val="F69F22">
                  <a:alpha val="50104"/>
                </a:srgbClr>
              </a:solidFill>
            </a:ln>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2461117E-7E7F-41EF-3999-896B0ACF9D9E}"/>
              </a:ext>
            </a:extLst>
          </p:cNvPr>
          <p:cNvSpPr txBox="1"/>
          <p:nvPr/>
        </p:nvSpPr>
        <p:spPr>
          <a:xfrm>
            <a:off x="217156" y="5967679"/>
            <a:ext cx="2830711" cy="307777"/>
          </a:xfrm>
          <a:prstGeom prst="rect">
            <a:avLst/>
          </a:prstGeom>
          <a:noFill/>
        </p:spPr>
        <p:txBody>
          <a:bodyPr wrap="none" rtlCol="0">
            <a:spAutoFit/>
          </a:bodyPr>
          <a:lstStyle/>
          <a:p>
            <a:r>
              <a:rPr lang="en-US" sz="1400" i="1" dirty="0"/>
              <a:t>Uses imported </a:t>
            </a:r>
            <a:r>
              <a:rPr lang="en-US" sz="1400" i="1" dirty="0" err="1"/>
              <a:t>decorate_name_val</a:t>
            </a:r>
            <a:r>
              <a:rPr lang="en-US" sz="1400" i="1" dirty="0"/>
              <a:t>()</a:t>
            </a:r>
          </a:p>
        </p:txBody>
      </p:sp>
    </p:spTree>
    <p:extLst>
      <p:ext uri="{BB962C8B-B14F-4D97-AF65-F5344CB8AC3E}">
        <p14:creationId xmlns:p14="http://schemas.microsoft.com/office/powerpoint/2010/main" val="390282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05685" y="172045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909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793CD-E2F7-17AF-6FD1-50F782853EDC}"/>
              </a:ext>
            </a:extLst>
          </p:cNvPr>
          <p:cNvPicPr>
            <a:picLocks noChangeAspect="1"/>
          </p:cNvPicPr>
          <p:nvPr/>
        </p:nvPicPr>
        <p:blipFill>
          <a:blip r:embed="rId2"/>
          <a:stretch>
            <a:fillRect/>
          </a:stretch>
        </p:blipFill>
        <p:spPr>
          <a:xfrm>
            <a:off x="685800" y="184414"/>
            <a:ext cx="7772400" cy="5960852"/>
          </a:xfrm>
          <a:prstGeom prst="rect">
            <a:avLst/>
          </a:prstGeom>
        </p:spPr>
      </p:pic>
      <p:sp>
        <p:nvSpPr>
          <p:cNvPr id="6" name="TextBox 5">
            <a:extLst>
              <a:ext uri="{FF2B5EF4-FFF2-40B4-BE49-F238E27FC236}">
                <a16:creationId xmlns:a16="http://schemas.microsoft.com/office/drawing/2014/main" id="{B0482E71-3E20-EAA9-1648-B4A5F85D83AC}"/>
              </a:ext>
            </a:extLst>
          </p:cNvPr>
          <p:cNvSpPr txBox="1"/>
          <p:nvPr/>
        </p:nvSpPr>
        <p:spPr>
          <a:xfrm>
            <a:off x="436452" y="6419670"/>
            <a:ext cx="8021748" cy="253916"/>
          </a:xfrm>
          <a:prstGeom prst="rect">
            <a:avLst/>
          </a:prstGeom>
          <a:noFill/>
        </p:spPr>
        <p:txBody>
          <a:bodyPr wrap="none" rtlCol="0">
            <a:spAutoFit/>
          </a:bodyPr>
          <a:lstStyle/>
          <a:p>
            <a:r>
              <a:rPr lang="en-US" sz="1050" dirty="0"/>
              <a:t>GitHub link: </a:t>
            </a:r>
            <a:r>
              <a:rPr lang="en-US" sz="1050" dirty="0">
                <a:hlinkClick r:id="rId3"/>
              </a:rPr>
              <a:t>https://github.com/trinityrnaseq/CSHLProgForBio/tree/main/Exercise-counting_kmers#part-a-retrieve-sequences-from-a-fastq-file</a:t>
            </a:r>
            <a:endParaRPr lang="en-US" sz="1050" dirty="0"/>
          </a:p>
        </p:txBody>
      </p:sp>
    </p:spTree>
    <p:extLst>
      <p:ext uri="{BB962C8B-B14F-4D97-AF65-F5344CB8AC3E}">
        <p14:creationId xmlns:p14="http://schemas.microsoft.com/office/powerpoint/2010/main" val="4213473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27FE1-B26C-A3A3-387B-EB8DA5E73596}"/>
              </a:ext>
            </a:extLst>
          </p:cNvPr>
          <p:cNvPicPr>
            <a:picLocks noChangeAspect="1"/>
          </p:cNvPicPr>
          <p:nvPr/>
        </p:nvPicPr>
        <p:blipFill rotWithShape="1">
          <a:blip r:embed="rId2"/>
          <a:srcRect t="15192"/>
          <a:stretch/>
        </p:blipFill>
        <p:spPr>
          <a:xfrm>
            <a:off x="200464" y="1524754"/>
            <a:ext cx="4021946" cy="3808492"/>
          </a:xfrm>
          <a:prstGeom prst="rect">
            <a:avLst/>
          </a:prstGeom>
        </p:spPr>
      </p:pic>
      <p:pic>
        <p:nvPicPr>
          <p:cNvPr id="5" name="Picture 4">
            <a:extLst>
              <a:ext uri="{FF2B5EF4-FFF2-40B4-BE49-F238E27FC236}">
                <a16:creationId xmlns:a16="http://schemas.microsoft.com/office/drawing/2014/main" id="{E18AA421-3BF7-A769-346E-99A633D70EDD}"/>
              </a:ext>
            </a:extLst>
          </p:cNvPr>
          <p:cNvPicPr>
            <a:picLocks noChangeAspect="1"/>
          </p:cNvPicPr>
          <p:nvPr/>
        </p:nvPicPr>
        <p:blipFill>
          <a:blip r:embed="rId3"/>
          <a:stretch>
            <a:fillRect/>
          </a:stretch>
        </p:blipFill>
        <p:spPr>
          <a:xfrm>
            <a:off x="4399280" y="1615440"/>
            <a:ext cx="4622800" cy="3587946"/>
          </a:xfrm>
          <a:prstGeom prst="rect">
            <a:avLst/>
          </a:prstGeom>
        </p:spPr>
      </p:pic>
      <p:sp>
        <p:nvSpPr>
          <p:cNvPr id="6" name="TextBox 5">
            <a:extLst>
              <a:ext uri="{FF2B5EF4-FFF2-40B4-BE49-F238E27FC236}">
                <a16:creationId xmlns:a16="http://schemas.microsoft.com/office/drawing/2014/main" id="{D8C97251-AACC-C24E-0AAD-41A82BA8C771}"/>
              </a:ext>
            </a:extLst>
          </p:cNvPr>
          <p:cNvSpPr txBox="1"/>
          <p:nvPr/>
        </p:nvSpPr>
        <p:spPr>
          <a:xfrm>
            <a:off x="2468893" y="249326"/>
            <a:ext cx="4010713" cy="400110"/>
          </a:xfrm>
          <a:prstGeom prst="rect">
            <a:avLst/>
          </a:prstGeom>
          <a:noFill/>
        </p:spPr>
        <p:txBody>
          <a:bodyPr wrap="none" rtlCol="0">
            <a:spAutoFit/>
          </a:bodyPr>
          <a:lstStyle/>
          <a:p>
            <a:r>
              <a:rPr lang="en-US" sz="2000" b="1" dirty="0"/>
              <a:t>A.     </a:t>
            </a:r>
            <a:r>
              <a:rPr lang="en-US" sz="2000" b="1" dirty="0" err="1">
                <a:solidFill>
                  <a:srgbClr val="7030A0"/>
                </a:solidFill>
              </a:rPr>
              <a:t>fastq_file_to_sequence_list.py</a:t>
            </a:r>
            <a:r>
              <a:rPr lang="en-US" sz="2000" b="1" dirty="0">
                <a:solidFill>
                  <a:srgbClr val="7030A0"/>
                </a:solidFill>
              </a:rPr>
              <a:t> </a:t>
            </a:r>
          </a:p>
        </p:txBody>
      </p:sp>
      <p:sp>
        <p:nvSpPr>
          <p:cNvPr id="7" name="TextBox 6">
            <a:extLst>
              <a:ext uri="{FF2B5EF4-FFF2-40B4-BE49-F238E27FC236}">
                <a16:creationId xmlns:a16="http://schemas.microsoft.com/office/drawing/2014/main" id="{A8A01BD6-37E4-168A-823A-EEAFDEBE853E}"/>
              </a:ext>
            </a:extLst>
          </p:cNvPr>
          <p:cNvSpPr txBox="1"/>
          <p:nvPr/>
        </p:nvSpPr>
        <p:spPr>
          <a:xfrm>
            <a:off x="1023067" y="899914"/>
            <a:ext cx="2376741" cy="369332"/>
          </a:xfrm>
          <a:prstGeom prst="rect">
            <a:avLst/>
          </a:prstGeom>
          <a:noFill/>
        </p:spPr>
        <p:txBody>
          <a:bodyPr wrap="none" rtlCol="0">
            <a:spAutoFit/>
          </a:bodyPr>
          <a:lstStyle/>
          <a:p>
            <a:r>
              <a:rPr lang="en-US" dirty="0"/>
              <a:t>Reusable function part:</a:t>
            </a:r>
          </a:p>
        </p:txBody>
      </p:sp>
      <p:sp>
        <p:nvSpPr>
          <p:cNvPr id="8" name="TextBox 7">
            <a:extLst>
              <a:ext uri="{FF2B5EF4-FFF2-40B4-BE49-F238E27FC236}">
                <a16:creationId xmlns:a16="http://schemas.microsoft.com/office/drawing/2014/main" id="{355046F7-9E37-8CAC-1D72-CE52311D5ECD}"/>
              </a:ext>
            </a:extLst>
          </p:cNvPr>
          <p:cNvSpPr txBox="1"/>
          <p:nvPr/>
        </p:nvSpPr>
        <p:spPr>
          <a:xfrm>
            <a:off x="5644790" y="899914"/>
            <a:ext cx="2274020" cy="369332"/>
          </a:xfrm>
          <a:prstGeom prst="rect">
            <a:avLst/>
          </a:prstGeom>
          <a:noFill/>
        </p:spPr>
        <p:txBody>
          <a:bodyPr wrap="none" rtlCol="0">
            <a:spAutoFit/>
          </a:bodyPr>
          <a:lstStyle/>
          <a:p>
            <a:r>
              <a:rPr lang="en-US" dirty="0"/>
              <a:t>Driver part for testing:</a:t>
            </a:r>
          </a:p>
        </p:txBody>
      </p:sp>
      <p:sp>
        <p:nvSpPr>
          <p:cNvPr id="9" name="TextBox 8">
            <a:hlinkClick r:id="rId4"/>
            <a:extLst>
              <a:ext uri="{FF2B5EF4-FFF2-40B4-BE49-F238E27FC236}">
                <a16:creationId xmlns:a16="http://schemas.microsoft.com/office/drawing/2014/main" id="{5499FE79-CCCC-354C-9C05-CE09E01956B5}"/>
              </a:ext>
            </a:extLst>
          </p:cNvPr>
          <p:cNvSpPr txBox="1"/>
          <p:nvPr/>
        </p:nvSpPr>
        <p:spPr>
          <a:xfrm>
            <a:off x="682984" y="6473448"/>
            <a:ext cx="757483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fastq_file_to_sequence_list.py</a:t>
            </a:r>
            <a:endParaRPr lang="en-US" sz="1200" dirty="0"/>
          </a:p>
        </p:txBody>
      </p:sp>
    </p:spTree>
    <p:extLst>
      <p:ext uri="{BB962C8B-B14F-4D97-AF65-F5344CB8AC3E}">
        <p14:creationId xmlns:p14="http://schemas.microsoft.com/office/powerpoint/2010/main" val="254201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a:solidFill>
                  <a:srgbClr val="000000"/>
                </a:solidFill>
                <a:latin typeface="Calibri" pitchFamily="34" charset="0"/>
              </a:rPr>
              <a:t>Generating RNA-Seq:  </a:t>
            </a:r>
            <a:r>
              <a:rPr lang="en-US" sz="3600" b="1" i="1" dirty="0">
                <a:solidFill>
                  <a:srgbClr val="000000"/>
                </a:solidFill>
                <a:latin typeface="Calibri" pitchFamily="34" charset="0"/>
              </a:rPr>
              <a:t>How to Choose?</a:t>
            </a: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7040728" y="7400617"/>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a:solidFill>
                    <a:srgbClr val="000000"/>
                  </a:solidFill>
                  <a:latin typeface="Calibri" pitchFamily="34" charset="0"/>
                </a:rPr>
                <a:t>Illumina</a:t>
              </a:r>
            </a:p>
          </p:txBody>
        </p:sp>
      </p:grpSp>
      <p:grpSp>
        <p:nvGrpSpPr>
          <p:cNvPr id="3" name="Group 27"/>
          <p:cNvGrpSpPr/>
          <p:nvPr/>
        </p:nvGrpSpPr>
        <p:grpSpPr>
          <a:xfrm>
            <a:off x="9481005" y="7541736"/>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a:solidFill>
                    <a:srgbClr val="000000"/>
                  </a:solidFill>
                  <a:latin typeface="Calibri" pitchFamily="34" charset="0"/>
                </a:rPr>
                <a:t>454</a:t>
              </a:r>
            </a:p>
          </p:txBody>
        </p:sp>
      </p:grpSp>
      <p:grpSp>
        <p:nvGrpSpPr>
          <p:cNvPr id="4" name="Group 28"/>
          <p:cNvGrpSpPr/>
          <p:nvPr/>
        </p:nvGrpSpPr>
        <p:grpSpPr>
          <a:xfrm>
            <a:off x="12020904" y="7541736"/>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a:solidFill>
                    <a:srgbClr val="000000"/>
                  </a:solidFill>
                  <a:latin typeface="Calibri" pitchFamily="34" charset="0"/>
                </a:rPr>
                <a:t>SOLiD</a:t>
              </a:r>
            </a:p>
          </p:txBody>
        </p:sp>
      </p:grpSp>
      <p:grpSp>
        <p:nvGrpSpPr>
          <p:cNvPr id="5" name="Group 29"/>
          <p:cNvGrpSpPr/>
          <p:nvPr/>
        </p:nvGrpSpPr>
        <p:grpSpPr>
          <a:xfrm>
            <a:off x="14275397" y="7541736"/>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a:solidFill>
                    <a:srgbClr val="000000"/>
                  </a:solidFill>
                  <a:latin typeface="Calibri" pitchFamily="34" charset="0"/>
                </a:rPr>
                <a:t>Helicos</a:t>
              </a:r>
            </a:p>
          </p:txBody>
        </p:sp>
      </p:grpSp>
      <p:grpSp>
        <p:nvGrpSpPr>
          <p:cNvPr id="9" name="Group 8"/>
          <p:cNvGrpSpPr/>
          <p:nvPr/>
        </p:nvGrpSpPr>
        <p:grpSpPr>
          <a:xfrm>
            <a:off x="9843328" y="9558179"/>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a:solidFill>
                    <a:srgbClr val="000000"/>
                  </a:solidFill>
                  <a:latin typeface="Calibri" pitchFamily="34" charset="0"/>
                </a:rPr>
                <a:t>Pacific Biosciences</a:t>
              </a:r>
            </a:p>
          </p:txBody>
        </p:sp>
      </p:grpSp>
      <p:grpSp>
        <p:nvGrpSpPr>
          <p:cNvPr id="10" name="Group 9"/>
          <p:cNvGrpSpPr/>
          <p:nvPr/>
        </p:nvGrpSpPr>
        <p:grpSpPr>
          <a:xfrm>
            <a:off x="7092402" y="9558179"/>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a:solidFill>
                    <a:srgbClr val="000000"/>
                  </a:solidFill>
                  <a:latin typeface="Calibri" pitchFamily="34" charset="0"/>
                </a:rPr>
                <a:t>Ion Torrent</a:t>
              </a:r>
            </a:p>
          </p:txBody>
        </p:sp>
      </p:grpSp>
      <p:grpSp>
        <p:nvGrpSpPr>
          <p:cNvPr id="11" name="Group 10"/>
          <p:cNvGrpSpPr/>
          <p:nvPr/>
        </p:nvGrpSpPr>
        <p:grpSpPr>
          <a:xfrm>
            <a:off x="13116736" y="9558179"/>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a:solidFill>
                    <a:srgbClr val="000000"/>
                  </a:solidFill>
                  <a:latin typeface="Calibri" pitchFamily="34" charset="0"/>
                </a:rPr>
                <a:t>Oxford Nanopore</a:t>
              </a:r>
            </a:p>
          </p:txBody>
        </p:sp>
      </p:grpSp>
      <p:sp>
        <p:nvSpPr>
          <p:cNvPr id="6" name="TextBox 5"/>
          <p:cNvSpPr txBox="1"/>
          <p:nvPr/>
        </p:nvSpPr>
        <p:spPr>
          <a:xfrm>
            <a:off x="6790906" y="11590945"/>
            <a:ext cx="4055918" cy="338554"/>
          </a:xfrm>
          <a:prstGeom prst="rect">
            <a:avLst/>
          </a:prstGeom>
          <a:noFill/>
        </p:spPr>
        <p:txBody>
          <a:bodyPr wrap="none" rtlCol="0">
            <a:spAutoFit/>
          </a:bodyPr>
          <a:lstStyle/>
          <a:p>
            <a:r>
              <a:rPr lang="en-US" sz="1600" dirty="0"/>
              <a:t>Slide courtesy of Joshua Levin, Broad Institute.</a:t>
            </a:r>
          </a:p>
        </p:txBody>
      </p:sp>
      <p:pic>
        <p:nvPicPr>
          <p:cNvPr id="8" name="Picture 7" descr="seqPricin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08493"/>
            <a:ext cx="9144000" cy="1830586"/>
          </a:xfrm>
          <a:prstGeom prst="rect">
            <a:avLst/>
          </a:prstGeom>
        </p:spPr>
      </p:pic>
      <p:pic>
        <p:nvPicPr>
          <p:cNvPr id="12" name="Picture 11"/>
          <p:cNvPicPr>
            <a:picLocks noChangeAspect="1"/>
          </p:cNvPicPr>
          <p:nvPr/>
        </p:nvPicPr>
        <p:blipFill>
          <a:blip r:embed="rId11"/>
          <a:stretch>
            <a:fillRect/>
          </a:stretch>
        </p:blipFill>
        <p:spPr>
          <a:xfrm>
            <a:off x="232393" y="4149381"/>
            <a:ext cx="812689" cy="812689"/>
          </a:xfrm>
          <a:prstGeom prst="rect">
            <a:avLst/>
          </a:prstGeom>
        </p:spPr>
      </p:pic>
      <p:pic>
        <p:nvPicPr>
          <p:cNvPr id="13" name="Picture 12"/>
          <p:cNvPicPr>
            <a:picLocks noChangeAspect="1"/>
          </p:cNvPicPr>
          <p:nvPr/>
        </p:nvPicPr>
        <p:blipFill>
          <a:blip r:embed="rId12"/>
          <a:stretch>
            <a:fillRect/>
          </a:stretch>
        </p:blipFill>
        <p:spPr>
          <a:xfrm>
            <a:off x="960416" y="3490281"/>
            <a:ext cx="3217333" cy="1528233"/>
          </a:xfrm>
          <a:prstGeom prst="rect">
            <a:avLst/>
          </a:prstGeom>
        </p:spPr>
      </p:pic>
      <p:pic>
        <p:nvPicPr>
          <p:cNvPr id="15" name="Picture 14"/>
          <p:cNvPicPr>
            <a:picLocks noChangeAspect="1"/>
          </p:cNvPicPr>
          <p:nvPr/>
        </p:nvPicPr>
        <p:blipFill rotWithShape="1">
          <a:blip r:embed="rId13"/>
          <a:srcRect b="38768"/>
          <a:stretch/>
        </p:blipFill>
        <p:spPr>
          <a:xfrm>
            <a:off x="4177749" y="4149380"/>
            <a:ext cx="1781514" cy="765221"/>
          </a:xfrm>
          <a:prstGeom prst="rect">
            <a:avLst/>
          </a:prstGeom>
        </p:spPr>
      </p:pic>
      <p:pic>
        <p:nvPicPr>
          <p:cNvPr id="20" name="Picture 19"/>
          <p:cNvPicPr>
            <a:picLocks noChangeAspect="1"/>
          </p:cNvPicPr>
          <p:nvPr/>
        </p:nvPicPr>
        <p:blipFill>
          <a:blip r:embed="rId14"/>
          <a:stretch>
            <a:fillRect/>
          </a:stretch>
        </p:blipFill>
        <p:spPr>
          <a:xfrm>
            <a:off x="5677548" y="3152393"/>
            <a:ext cx="1260433" cy="920164"/>
          </a:xfrm>
          <a:prstGeom prst="rect">
            <a:avLst/>
          </a:prstGeom>
        </p:spPr>
      </p:pic>
      <p:pic>
        <p:nvPicPr>
          <p:cNvPr id="21" name="Picture 20"/>
          <p:cNvPicPr>
            <a:picLocks noChangeAspect="1"/>
          </p:cNvPicPr>
          <p:nvPr/>
        </p:nvPicPr>
        <p:blipFill rotWithShape="1">
          <a:blip r:embed="rId15"/>
          <a:srcRect l="24884"/>
          <a:stretch/>
        </p:blipFill>
        <p:spPr>
          <a:xfrm>
            <a:off x="6080295" y="4059340"/>
            <a:ext cx="857686" cy="855261"/>
          </a:xfrm>
          <a:prstGeom prst="rect">
            <a:avLst/>
          </a:prstGeom>
        </p:spPr>
      </p:pic>
      <p:sp>
        <p:nvSpPr>
          <p:cNvPr id="22" name="TextBox 21"/>
          <p:cNvSpPr txBox="1"/>
          <p:nvPr/>
        </p:nvSpPr>
        <p:spPr>
          <a:xfrm>
            <a:off x="3446797" y="5594247"/>
            <a:ext cx="2346691" cy="369332"/>
          </a:xfrm>
          <a:prstGeom prst="rect">
            <a:avLst/>
          </a:prstGeom>
          <a:noFill/>
        </p:spPr>
        <p:txBody>
          <a:bodyPr wrap="none" rtlCol="0">
            <a:spAutoFit/>
          </a:bodyPr>
          <a:lstStyle/>
          <a:p>
            <a:r>
              <a:rPr lang="en-US" dirty="0"/>
              <a:t>*Not all shown at scale</a:t>
            </a:r>
          </a:p>
        </p:txBody>
      </p:sp>
      <p:pic>
        <p:nvPicPr>
          <p:cNvPr id="24" name="Picture 23"/>
          <p:cNvPicPr>
            <a:picLocks noChangeAspect="1"/>
          </p:cNvPicPr>
          <p:nvPr/>
        </p:nvPicPr>
        <p:blipFill>
          <a:blip r:embed="rId16"/>
          <a:stretch>
            <a:fillRect/>
          </a:stretch>
        </p:blipFill>
        <p:spPr>
          <a:xfrm>
            <a:off x="7054558" y="3392811"/>
            <a:ext cx="721266" cy="423243"/>
          </a:xfrm>
          <a:prstGeom prst="rect">
            <a:avLst/>
          </a:prstGeom>
        </p:spPr>
      </p:pic>
      <p:pic>
        <p:nvPicPr>
          <p:cNvPr id="27" name="Picture 26"/>
          <p:cNvPicPr>
            <a:picLocks noChangeAspect="1"/>
          </p:cNvPicPr>
          <p:nvPr/>
        </p:nvPicPr>
        <p:blipFill>
          <a:blip r:embed="rId17"/>
          <a:stretch>
            <a:fillRect/>
          </a:stretch>
        </p:blipFill>
        <p:spPr>
          <a:xfrm>
            <a:off x="7040728" y="4079692"/>
            <a:ext cx="894705" cy="775906"/>
          </a:xfrm>
          <a:prstGeom prst="rect">
            <a:avLst/>
          </a:prstGeom>
        </p:spPr>
      </p:pic>
      <p:pic>
        <p:nvPicPr>
          <p:cNvPr id="28" name="Picture 27"/>
          <p:cNvPicPr>
            <a:picLocks noChangeAspect="1"/>
          </p:cNvPicPr>
          <p:nvPr/>
        </p:nvPicPr>
        <p:blipFill rotWithShape="1">
          <a:blip r:embed="rId18"/>
          <a:srcRect r="16412"/>
          <a:stretch/>
        </p:blipFill>
        <p:spPr>
          <a:xfrm>
            <a:off x="7936166" y="3490281"/>
            <a:ext cx="1207834" cy="866989"/>
          </a:xfrm>
          <a:prstGeom prst="rect">
            <a:avLst/>
          </a:prstGeom>
        </p:spPr>
      </p:pic>
      <p:pic>
        <p:nvPicPr>
          <p:cNvPr id="35" name="Picture 34" descr="harris2.jpg"/>
          <p:cNvPicPr>
            <a:picLocks noChangeAspect="1"/>
          </p:cNvPicPr>
          <p:nvPr/>
        </p:nvPicPr>
        <p:blipFill>
          <a:blip r:embed="rId19"/>
          <a:stretch>
            <a:fillRect/>
          </a:stretch>
        </p:blipFill>
        <p:spPr>
          <a:xfrm>
            <a:off x="2406528" y="916639"/>
            <a:ext cx="4425634" cy="5747582"/>
          </a:xfrm>
          <a:prstGeom prst="rect">
            <a:avLst/>
          </a:prstGeom>
        </p:spPr>
      </p:pic>
      <p:sp>
        <p:nvSpPr>
          <p:cNvPr id="7" name="TextBox 6"/>
          <p:cNvSpPr txBox="1"/>
          <p:nvPr/>
        </p:nvSpPr>
        <p:spPr>
          <a:xfrm>
            <a:off x="6874295" y="6509656"/>
            <a:ext cx="2264468" cy="261610"/>
          </a:xfrm>
          <a:prstGeom prst="rect">
            <a:avLst/>
          </a:prstGeom>
          <a:noFill/>
        </p:spPr>
        <p:txBody>
          <a:bodyPr wrap="none" rtlCol="0">
            <a:spAutoFit/>
          </a:bodyPr>
          <a:lstStyle/>
          <a:p>
            <a:r>
              <a:rPr lang="en-US" sz="1100" dirty="0"/>
              <a:t>Thx Joshua Levin, for the cartoon. </a:t>
            </a:r>
            <a:r>
              <a:rPr lang="en-US" sz="1100" dirty="0">
                <a:sym typeface="Wingdings"/>
              </a:rPr>
              <a:t></a:t>
            </a:r>
            <a:endParaRPr lang="en-US" sz="1100" dirty="0"/>
          </a:p>
        </p:txBody>
      </p:sp>
    </p:spTree>
    <p:extLst>
      <p:ext uri="{BB962C8B-B14F-4D97-AF65-F5344CB8AC3E}">
        <p14:creationId xmlns:p14="http://schemas.microsoft.com/office/powerpoint/2010/main" val="111478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436165" y="2777099"/>
            <a:ext cx="5080715" cy="1320404"/>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7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090DB-75C7-867F-13B3-C625AA3521D7}"/>
              </a:ext>
            </a:extLst>
          </p:cNvPr>
          <p:cNvPicPr>
            <a:picLocks noChangeAspect="1"/>
          </p:cNvPicPr>
          <p:nvPr/>
        </p:nvPicPr>
        <p:blipFill>
          <a:blip r:embed="rId2"/>
          <a:stretch>
            <a:fillRect/>
          </a:stretch>
        </p:blipFill>
        <p:spPr>
          <a:xfrm>
            <a:off x="685800" y="1191090"/>
            <a:ext cx="7772400" cy="4028779"/>
          </a:xfrm>
          <a:prstGeom prst="rect">
            <a:avLst/>
          </a:prstGeom>
        </p:spPr>
      </p:pic>
    </p:spTree>
    <p:extLst>
      <p:ext uri="{BB962C8B-B14F-4D97-AF65-F5344CB8AC3E}">
        <p14:creationId xmlns:p14="http://schemas.microsoft.com/office/powerpoint/2010/main" val="3204157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6BE78-F96E-5C75-453B-6636E1351E54}"/>
              </a:ext>
            </a:extLst>
          </p:cNvPr>
          <p:cNvSpPr txBox="1"/>
          <p:nvPr/>
        </p:nvSpPr>
        <p:spPr>
          <a:xfrm>
            <a:off x="1330960" y="717034"/>
            <a:ext cx="2314223" cy="369332"/>
          </a:xfrm>
          <a:prstGeom prst="rect">
            <a:avLst/>
          </a:prstGeom>
          <a:noFill/>
        </p:spPr>
        <p:txBody>
          <a:bodyPr wrap="none" rtlCol="0">
            <a:spAutoFit/>
          </a:bodyPr>
          <a:lstStyle/>
          <a:p>
            <a:r>
              <a:rPr lang="en-US" dirty="0"/>
              <a:t>Reusable function part</a:t>
            </a:r>
          </a:p>
        </p:txBody>
      </p:sp>
      <p:sp>
        <p:nvSpPr>
          <p:cNvPr id="6" name="TextBox 5">
            <a:extLst>
              <a:ext uri="{FF2B5EF4-FFF2-40B4-BE49-F238E27FC236}">
                <a16:creationId xmlns:a16="http://schemas.microsoft.com/office/drawing/2014/main" id="{AA4A48A4-C471-9A84-4FB7-9DAA637961A3}"/>
              </a:ext>
            </a:extLst>
          </p:cNvPr>
          <p:cNvSpPr txBox="1"/>
          <p:nvPr/>
        </p:nvSpPr>
        <p:spPr>
          <a:xfrm>
            <a:off x="2468893" y="249326"/>
            <a:ext cx="3500958" cy="400110"/>
          </a:xfrm>
          <a:prstGeom prst="rect">
            <a:avLst/>
          </a:prstGeom>
          <a:noFill/>
        </p:spPr>
        <p:txBody>
          <a:bodyPr wrap="none" rtlCol="0">
            <a:spAutoFit/>
          </a:bodyPr>
          <a:lstStyle/>
          <a:p>
            <a:r>
              <a:rPr lang="en-US" sz="2000" b="1" dirty="0"/>
              <a:t>B</a:t>
            </a:r>
            <a:r>
              <a:rPr lang="en-US" sz="2000" b="1" dirty="0">
                <a:solidFill>
                  <a:srgbClr val="7030A0"/>
                </a:solidFill>
              </a:rPr>
              <a:t>.     </a:t>
            </a:r>
            <a:r>
              <a:rPr lang="en-US" sz="2000" b="1" dirty="0" err="1">
                <a:solidFill>
                  <a:srgbClr val="7030A0"/>
                </a:solidFill>
              </a:rPr>
              <a:t>sequence_to_kmer_list.py</a:t>
            </a:r>
            <a:endParaRPr lang="en-US" sz="2000" b="1" dirty="0">
              <a:solidFill>
                <a:srgbClr val="7030A0"/>
              </a:solidFill>
            </a:endParaRPr>
          </a:p>
        </p:txBody>
      </p:sp>
      <p:sp>
        <p:nvSpPr>
          <p:cNvPr id="8" name="TextBox 7">
            <a:extLst>
              <a:ext uri="{FF2B5EF4-FFF2-40B4-BE49-F238E27FC236}">
                <a16:creationId xmlns:a16="http://schemas.microsoft.com/office/drawing/2014/main" id="{ED4CBC5B-7541-0324-8363-39D10D57CBEC}"/>
              </a:ext>
            </a:extLst>
          </p:cNvPr>
          <p:cNvSpPr txBox="1"/>
          <p:nvPr/>
        </p:nvSpPr>
        <p:spPr>
          <a:xfrm>
            <a:off x="5641192" y="717034"/>
            <a:ext cx="2274020" cy="369332"/>
          </a:xfrm>
          <a:prstGeom prst="rect">
            <a:avLst/>
          </a:prstGeom>
          <a:noFill/>
        </p:spPr>
        <p:txBody>
          <a:bodyPr wrap="none" rtlCol="0">
            <a:spAutoFit/>
          </a:bodyPr>
          <a:lstStyle/>
          <a:p>
            <a:r>
              <a:rPr lang="en-US" dirty="0"/>
              <a:t>Driver part for testing:</a:t>
            </a:r>
          </a:p>
        </p:txBody>
      </p:sp>
      <p:pic>
        <p:nvPicPr>
          <p:cNvPr id="9" name="Picture 8">
            <a:extLst>
              <a:ext uri="{FF2B5EF4-FFF2-40B4-BE49-F238E27FC236}">
                <a16:creationId xmlns:a16="http://schemas.microsoft.com/office/drawing/2014/main" id="{7B5B7039-8ECD-02C6-13E8-CA691F6A7ED0}"/>
              </a:ext>
            </a:extLst>
          </p:cNvPr>
          <p:cNvPicPr>
            <a:picLocks noChangeAspect="1"/>
          </p:cNvPicPr>
          <p:nvPr/>
        </p:nvPicPr>
        <p:blipFill>
          <a:blip r:embed="rId2"/>
          <a:stretch>
            <a:fillRect/>
          </a:stretch>
        </p:blipFill>
        <p:spPr>
          <a:xfrm>
            <a:off x="170909" y="1168400"/>
            <a:ext cx="4388743" cy="5110480"/>
          </a:xfrm>
          <a:prstGeom prst="rect">
            <a:avLst/>
          </a:prstGeom>
        </p:spPr>
      </p:pic>
      <p:pic>
        <p:nvPicPr>
          <p:cNvPr id="10" name="Picture 9">
            <a:extLst>
              <a:ext uri="{FF2B5EF4-FFF2-40B4-BE49-F238E27FC236}">
                <a16:creationId xmlns:a16="http://schemas.microsoft.com/office/drawing/2014/main" id="{2DF164E7-3E57-F880-8355-462B3354BF1A}"/>
              </a:ext>
            </a:extLst>
          </p:cNvPr>
          <p:cNvPicPr>
            <a:picLocks noChangeAspect="1"/>
          </p:cNvPicPr>
          <p:nvPr/>
        </p:nvPicPr>
        <p:blipFill>
          <a:blip r:embed="rId3"/>
          <a:stretch>
            <a:fillRect/>
          </a:stretch>
        </p:blipFill>
        <p:spPr>
          <a:xfrm>
            <a:off x="4803877" y="1168400"/>
            <a:ext cx="4169214" cy="3515481"/>
          </a:xfrm>
          <a:prstGeom prst="rect">
            <a:avLst/>
          </a:prstGeom>
        </p:spPr>
      </p:pic>
      <p:sp>
        <p:nvSpPr>
          <p:cNvPr id="11" name="TextBox 10">
            <a:extLst>
              <a:ext uri="{FF2B5EF4-FFF2-40B4-BE49-F238E27FC236}">
                <a16:creationId xmlns:a16="http://schemas.microsoft.com/office/drawing/2014/main" id="{DEA41EFE-2511-ED56-5C07-A5A4D7EDC599}"/>
              </a:ext>
            </a:extLst>
          </p:cNvPr>
          <p:cNvSpPr txBox="1"/>
          <p:nvPr/>
        </p:nvSpPr>
        <p:spPr>
          <a:xfrm>
            <a:off x="985520" y="6477869"/>
            <a:ext cx="6734536" cy="261610"/>
          </a:xfrm>
          <a:prstGeom prst="rect">
            <a:avLst/>
          </a:prstGeom>
          <a:noFill/>
        </p:spPr>
        <p:txBody>
          <a:bodyPr wrap="none" rtlCol="0">
            <a:spAutoFit/>
          </a:bodyPr>
          <a:lstStyle/>
          <a:p>
            <a:r>
              <a:rPr lang="en-US" sz="1100" dirty="0">
                <a:hlinkClick r:id="rId4"/>
              </a:rPr>
              <a:t>https://</a:t>
            </a:r>
            <a:r>
              <a:rPr lang="en-US" sz="1100" dirty="0" err="1">
                <a:hlinkClick r:id="rId4"/>
              </a:rPr>
              <a:t>github.com</a:t>
            </a:r>
            <a:r>
              <a:rPr lang="en-US" sz="1100" dirty="0">
                <a:hlinkClick r:id="rId4"/>
              </a:rPr>
              <a:t>/</a:t>
            </a:r>
            <a:r>
              <a:rPr lang="en-US" sz="1100" dirty="0" err="1">
                <a:hlinkClick r:id="rId4"/>
              </a:rPr>
              <a:t>trinityrnaseq</a:t>
            </a:r>
            <a:r>
              <a:rPr lang="en-US" sz="1100" dirty="0">
                <a:hlinkClick r:id="rId4"/>
              </a:rPr>
              <a:t>/</a:t>
            </a:r>
            <a:r>
              <a:rPr lang="en-US" sz="1100" dirty="0" err="1">
                <a:hlinkClick r:id="rId4"/>
              </a:rPr>
              <a:t>CSHLProgForBio</a:t>
            </a:r>
            <a:r>
              <a:rPr lang="en-US" sz="1100" dirty="0">
                <a:hlinkClick r:id="rId4"/>
              </a:rPr>
              <a:t>/blob/main/Exercise-</a:t>
            </a:r>
            <a:r>
              <a:rPr lang="en-US" sz="1100" dirty="0" err="1">
                <a:hlinkClick r:id="rId4"/>
              </a:rPr>
              <a:t>counting_kmers</a:t>
            </a:r>
            <a:r>
              <a:rPr lang="en-US" sz="1100" dirty="0">
                <a:hlinkClick r:id="rId4"/>
              </a:rPr>
              <a:t>/</a:t>
            </a:r>
            <a:r>
              <a:rPr lang="en-US" sz="1100" dirty="0" err="1">
                <a:hlinkClick r:id="rId4"/>
              </a:rPr>
              <a:t>sequence_to_kmer_list.py</a:t>
            </a:r>
            <a:endParaRPr lang="en-US" sz="1100" dirty="0"/>
          </a:p>
        </p:txBody>
      </p:sp>
    </p:spTree>
    <p:extLst>
      <p:ext uri="{BB962C8B-B14F-4D97-AF65-F5344CB8AC3E}">
        <p14:creationId xmlns:p14="http://schemas.microsoft.com/office/powerpoint/2010/main" val="1872990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682DA-9C59-7B4F-2E1B-DD8424E0681C}"/>
              </a:ext>
            </a:extLst>
          </p:cNvPr>
          <p:cNvSpPr txBox="1"/>
          <p:nvPr/>
        </p:nvSpPr>
        <p:spPr>
          <a:xfrm>
            <a:off x="1376202" y="737057"/>
            <a:ext cx="6403804" cy="461665"/>
          </a:xfrm>
          <a:prstGeom prst="rect">
            <a:avLst/>
          </a:prstGeom>
          <a:noFill/>
        </p:spPr>
        <p:txBody>
          <a:bodyPr wrap="none" rtlCol="0">
            <a:spAutoFit/>
          </a:bodyPr>
          <a:lstStyle/>
          <a:p>
            <a:r>
              <a:rPr lang="en-US" sz="2400" b="1" dirty="0"/>
              <a:t>Build in 3 phases – demonstrating function reuse</a:t>
            </a:r>
          </a:p>
        </p:txBody>
      </p:sp>
      <p:sp>
        <p:nvSpPr>
          <p:cNvPr id="5" name="TextBox 4">
            <a:extLst>
              <a:ext uri="{FF2B5EF4-FFF2-40B4-BE49-F238E27FC236}">
                <a16:creationId xmlns:a16="http://schemas.microsoft.com/office/drawing/2014/main" id="{CAF9C478-52A2-505E-D11B-2E51D534BC7F}"/>
              </a:ext>
            </a:extLst>
          </p:cNvPr>
          <p:cNvSpPr txBox="1"/>
          <p:nvPr/>
        </p:nvSpPr>
        <p:spPr>
          <a:xfrm>
            <a:off x="669701" y="1931831"/>
            <a:ext cx="4686732" cy="3693319"/>
          </a:xfrm>
          <a:prstGeom prst="rect">
            <a:avLst/>
          </a:prstGeom>
          <a:noFill/>
        </p:spPr>
        <p:txBody>
          <a:bodyPr wrap="none" rtlCol="0">
            <a:spAutoFit/>
          </a:bodyPr>
          <a:lstStyle/>
          <a:p>
            <a:pPr marL="342900" indent="-342900">
              <a:buAutoNum type="alphaUcPeriod"/>
            </a:pPr>
            <a:r>
              <a:rPr lang="en-US" dirty="0"/>
              <a:t>retrieving the sequences from a </a:t>
            </a:r>
            <a:r>
              <a:rPr lang="en-US" dirty="0" err="1"/>
              <a:t>fastq</a:t>
            </a:r>
            <a:r>
              <a:rPr lang="en-US" dirty="0"/>
              <a:t> file</a:t>
            </a:r>
            <a:br>
              <a:rPr lang="en-US" dirty="0"/>
            </a:br>
            <a:br>
              <a:rPr lang="en-US" dirty="0"/>
            </a:br>
            <a:r>
              <a:rPr lang="en-US" dirty="0"/>
              <a:t> </a:t>
            </a:r>
            <a:r>
              <a:rPr lang="en-US" dirty="0" err="1"/>
              <a:t>fastq_file_to_sequence_list.py</a:t>
            </a:r>
            <a:r>
              <a:rPr lang="en-US" dirty="0"/>
              <a:t> </a:t>
            </a:r>
            <a:br>
              <a:rPr lang="en-US" dirty="0"/>
            </a:br>
            <a:endParaRPr lang="en-US" dirty="0"/>
          </a:p>
          <a:p>
            <a:r>
              <a:rPr lang="en-US" dirty="0"/>
              <a:t>B. extracting </a:t>
            </a:r>
            <a:r>
              <a:rPr lang="en-US" dirty="0" err="1"/>
              <a:t>kmers</a:t>
            </a:r>
            <a:r>
              <a:rPr lang="en-US" dirty="0"/>
              <a:t> from an individual sequence</a:t>
            </a:r>
            <a:br>
              <a:rPr lang="en-US" dirty="0"/>
            </a:br>
            <a:br>
              <a:rPr lang="en-US" dirty="0"/>
            </a:br>
            <a:r>
              <a:rPr lang="en-US" dirty="0"/>
              <a:t>	</a:t>
            </a:r>
            <a:r>
              <a:rPr lang="en-US" dirty="0" err="1"/>
              <a:t>sequence_to_kmer_list.py</a:t>
            </a:r>
            <a:br>
              <a:rPr lang="en-US" dirty="0"/>
            </a:br>
            <a:br>
              <a:rPr lang="en-US" dirty="0"/>
            </a:br>
            <a:endParaRPr lang="en-US" dirty="0"/>
          </a:p>
          <a:p>
            <a:r>
              <a:rPr lang="en-US" dirty="0"/>
              <a:t>C. counting the </a:t>
            </a:r>
            <a:r>
              <a:rPr lang="en-US" dirty="0" err="1"/>
              <a:t>kmers</a:t>
            </a:r>
            <a:r>
              <a:rPr lang="en-US" dirty="0"/>
              <a:t> among all sequences</a:t>
            </a:r>
            <a:br>
              <a:rPr lang="en-US" dirty="0"/>
            </a:br>
            <a:br>
              <a:rPr lang="en-US" dirty="0"/>
            </a:br>
            <a:br>
              <a:rPr lang="en-US" dirty="0"/>
            </a:br>
            <a:r>
              <a:rPr lang="en-US" dirty="0"/>
              <a:t>	</a:t>
            </a:r>
            <a:r>
              <a:rPr lang="en-US" dirty="0" err="1"/>
              <a:t>count_kmers_from_fastq.py</a:t>
            </a:r>
            <a:r>
              <a:rPr lang="en-US" dirty="0"/>
              <a:t> </a:t>
            </a:r>
          </a:p>
        </p:txBody>
      </p:sp>
      <p:sp>
        <p:nvSpPr>
          <p:cNvPr id="6" name="Rectangle 5">
            <a:extLst>
              <a:ext uri="{FF2B5EF4-FFF2-40B4-BE49-F238E27FC236}">
                <a16:creationId xmlns:a16="http://schemas.microsoft.com/office/drawing/2014/main" id="{67BADDD6-6E36-86CA-6E30-24B5ED208138}"/>
              </a:ext>
            </a:extLst>
          </p:cNvPr>
          <p:cNvSpPr/>
          <p:nvPr/>
        </p:nvSpPr>
        <p:spPr>
          <a:xfrm>
            <a:off x="579549" y="1751526"/>
            <a:ext cx="4984124" cy="236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5C42D5-4167-F3B4-BA32-C1DAA8F1EBBD}"/>
              </a:ext>
            </a:extLst>
          </p:cNvPr>
          <p:cNvSpPr/>
          <p:nvPr/>
        </p:nvSpPr>
        <p:spPr>
          <a:xfrm>
            <a:off x="579549" y="4301544"/>
            <a:ext cx="4984124" cy="146527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BE38E3A-34B6-4EE6-09AC-A6782DD200C4}"/>
              </a:ext>
            </a:extLst>
          </p:cNvPr>
          <p:cNvGrpSpPr/>
          <p:nvPr/>
        </p:nvGrpSpPr>
        <p:grpSpPr>
          <a:xfrm>
            <a:off x="5112913" y="2575775"/>
            <a:ext cx="2009104" cy="2846231"/>
            <a:chOff x="5125792" y="2537138"/>
            <a:chExt cx="2009104" cy="2846231"/>
          </a:xfrm>
        </p:grpSpPr>
        <p:cxnSp>
          <p:nvCxnSpPr>
            <p:cNvPr id="9" name="Straight Connector 8">
              <a:extLst>
                <a:ext uri="{FF2B5EF4-FFF2-40B4-BE49-F238E27FC236}">
                  <a16:creationId xmlns:a16="http://schemas.microsoft.com/office/drawing/2014/main" id="{13C17DC2-BDE3-4D98-D813-DFFE25AD04A8}"/>
                </a:ext>
              </a:extLst>
            </p:cNvPr>
            <p:cNvCxnSpPr/>
            <p:nvPr/>
          </p:nvCxnSpPr>
          <p:spPr>
            <a:xfrm>
              <a:off x="5125792" y="2537138"/>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A57EB-567C-6B49-D106-CEF05DB16E9D}"/>
                </a:ext>
              </a:extLst>
            </p:cNvPr>
            <p:cNvCxnSpPr/>
            <p:nvPr/>
          </p:nvCxnSpPr>
          <p:spPr>
            <a:xfrm>
              <a:off x="5125792" y="3778490"/>
              <a:ext cx="2009104" cy="0"/>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8B9EEF-9375-418B-C271-3A40A6D32A3E}"/>
                </a:ext>
              </a:extLst>
            </p:cNvPr>
            <p:cNvCxnSpPr>
              <a:cxnSpLocks/>
            </p:cNvCxnSpPr>
            <p:nvPr/>
          </p:nvCxnSpPr>
          <p:spPr>
            <a:xfrm>
              <a:off x="7134896" y="2537138"/>
              <a:ext cx="0" cy="2846231"/>
            </a:xfrm>
            <a:prstGeom prst="line">
              <a:avLst/>
            </a:prstGeom>
            <a:ln w="60325"/>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C9C22B-F48F-B447-7926-83D1F5400B9B}"/>
                </a:ext>
              </a:extLst>
            </p:cNvPr>
            <p:cNvCxnSpPr/>
            <p:nvPr/>
          </p:nvCxnSpPr>
          <p:spPr>
            <a:xfrm>
              <a:off x="5125792" y="5383369"/>
              <a:ext cx="2009104" cy="0"/>
            </a:xfrm>
            <a:prstGeom prst="line">
              <a:avLst/>
            </a:prstGeom>
            <a:ln w="60325">
              <a:head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851FA3A0-579B-62FD-916A-A2C864844390}"/>
              </a:ext>
            </a:extLst>
          </p:cNvPr>
          <p:cNvSpPr txBox="1"/>
          <p:nvPr/>
        </p:nvSpPr>
        <p:spPr>
          <a:xfrm>
            <a:off x="5640946" y="5524199"/>
            <a:ext cx="2009089" cy="646331"/>
          </a:xfrm>
          <a:prstGeom prst="rect">
            <a:avLst/>
          </a:prstGeom>
          <a:noFill/>
        </p:spPr>
        <p:txBody>
          <a:bodyPr wrap="square" rtlCol="0">
            <a:spAutoFit/>
          </a:bodyPr>
          <a:lstStyle/>
          <a:p>
            <a:r>
              <a:rPr lang="en-US" dirty="0"/>
              <a:t>Functions imported and reused</a:t>
            </a:r>
          </a:p>
        </p:txBody>
      </p:sp>
      <p:sp>
        <p:nvSpPr>
          <p:cNvPr id="2" name="Oval 1">
            <a:extLst>
              <a:ext uri="{FF2B5EF4-FFF2-40B4-BE49-F238E27FC236}">
                <a16:creationId xmlns:a16="http://schemas.microsoft.com/office/drawing/2014/main" id="{A662EBCA-955F-FA7C-FA62-D79DDD775C65}"/>
              </a:ext>
            </a:extLst>
          </p:cNvPr>
          <p:cNvSpPr/>
          <p:nvPr/>
        </p:nvSpPr>
        <p:spPr>
          <a:xfrm>
            <a:off x="395525" y="4240138"/>
            <a:ext cx="5157981" cy="1465273"/>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92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700F1-77E1-9CBA-D493-E4B062CBE6C1}"/>
              </a:ext>
            </a:extLst>
          </p:cNvPr>
          <p:cNvPicPr>
            <a:picLocks noChangeAspect="1"/>
          </p:cNvPicPr>
          <p:nvPr/>
        </p:nvPicPr>
        <p:blipFill>
          <a:blip r:embed="rId2"/>
          <a:stretch>
            <a:fillRect/>
          </a:stretch>
        </p:blipFill>
        <p:spPr>
          <a:xfrm>
            <a:off x="685800" y="445543"/>
            <a:ext cx="7772400" cy="5966913"/>
          </a:xfrm>
          <a:prstGeom prst="rect">
            <a:avLst/>
          </a:prstGeom>
        </p:spPr>
      </p:pic>
    </p:spTree>
    <p:extLst>
      <p:ext uri="{BB962C8B-B14F-4D97-AF65-F5344CB8AC3E}">
        <p14:creationId xmlns:p14="http://schemas.microsoft.com/office/powerpoint/2010/main" val="3122779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ED42C-EEF0-E9A1-9EA8-7DFC7538E467}"/>
              </a:ext>
            </a:extLst>
          </p:cNvPr>
          <p:cNvPicPr>
            <a:picLocks noChangeAspect="1"/>
          </p:cNvPicPr>
          <p:nvPr/>
        </p:nvPicPr>
        <p:blipFill>
          <a:blip r:embed="rId3"/>
          <a:stretch>
            <a:fillRect/>
          </a:stretch>
        </p:blipFill>
        <p:spPr>
          <a:xfrm>
            <a:off x="513080" y="915670"/>
            <a:ext cx="2565400" cy="811620"/>
          </a:xfrm>
          <a:prstGeom prst="rect">
            <a:avLst/>
          </a:prstGeom>
        </p:spPr>
      </p:pic>
      <p:sp>
        <p:nvSpPr>
          <p:cNvPr id="5" name="TextBox 4">
            <a:extLst>
              <a:ext uri="{FF2B5EF4-FFF2-40B4-BE49-F238E27FC236}">
                <a16:creationId xmlns:a16="http://schemas.microsoft.com/office/drawing/2014/main" id="{DB1D8817-5CE0-8CF2-AD50-9886112D3288}"/>
              </a:ext>
            </a:extLst>
          </p:cNvPr>
          <p:cNvSpPr txBox="1"/>
          <p:nvPr/>
        </p:nvSpPr>
        <p:spPr>
          <a:xfrm>
            <a:off x="662434" y="546338"/>
            <a:ext cx="2416046" cy="369332"/>
          </a:xfrm>
          <a:prstGeom prst="rect">
            <a:avLst/>
          </a:prstGeom>
          <a:noFill/>
        </p:spPr>
        <p:txBody>
          <a:bodyPr wrap="none" rtlCol="0">
            <a:spAutoFit/>
          </a:bodyPr>
          <a:lstStyle/>
          <a:p>
            <a:r>
              <a:rPr lang="en-US" dirty="0"/>
              <a:t>Import earlier functions</a:t>
            </a:r>
          </a:p>
        </p:txBody>
      </p:sp>
      <p:sp>
        <p:nvSpPr>
          <p:cNvPr id="6" name="TextBox 5">
            <a:extLst>
              <a:ext uri="{FF2B5EF4-FFF2-40B4-BE49-F238E27FC236}">
                <a16:creationId xmlns:a16="http://schemas.microsoft.com/office/drawing/2014/main" id="{9C058B77-FFB8-1A3A-E79F-0308A820031C}"/>
              </a:ext>
            </a:extLst>
          </p:cNvPr>
          <p:cNvSpPr txBox="1"/>
          <p:nvPr/>
        </p:nvSpPr>
        <p:spPr>
          <a:xfrm>
            <a:off x="2611133" y="-56972"/>
            <a:ext cx="3576300" cy="400110"/>
          </a:xfrm>
          <a:prstGeom prst="rect">
            <a:avLst/>
          </a:prstGeom>
          <a:noFill/>
        </p:spPr>
        <p:txBody>
          <a:bodyPr wrap="none" rtlCol="0">
            <a:spAutoFit/>
          </a:bodyPr>
          <a:lstStyle/>
          <a:p>
            <a:r>
              <a:rPr lang="en-US" sz="2000" b="1" dirty="0"/>
              <a:t>C.   </a:t>
            </a:r>
            <a:r>
              <a:rPr lang="en-US" sz="2000" b="1" dirty="0" err="1">
                <a:solidFill>
                  <a:srgbClr val="7030A0"/>
                </a:solidFill>
              </a:rPr>
              <a:t>count_kmers_from_fastq.py</a:t>
            </a:r>
            <a:endParaRPr lang="en-US" sz="2000" b="1" dirty="0">
              <a:solidFill>
                <a:srgbClr val="7030A0"/>
              </a:solidFill>
            </a:endParaRPr>
          </a:p>
        </p:txBody>
      </p:sp>
      <p:sp>
        <p:nvSpPr>
          <p:cNvPr id="7" name="TextBox 6">
            <a:extLst>
              <a:ext uri="{FF2B5EF4-FFF2-40B4-BE49-F238E27FC236}">
                <a16:creationId xmlns:a16="http://schemas.microsoft.com/office/drawing/2014/main" id="{922C59DF-2356-A159-C19B-A013246849B6}"/>
              </a:ext>
            </a:extLst>
          </p:cNvPr>
          <p:cNvSpPr txBox="1"/>
          <p:nvPr/>
        </p:nvSpPr>
        <p:spPr>
          <a:xfrm>
            <a:off x="772160" y="6504702"/>
            <a:ext cx="7431201" cy="276999"/>
          </a:xfrm>
          <a:prstGeom prst="rect">
            <a:avLst/>
          </a:prstGeom>
          <a:noFill/>
        </p:spPr>
        <p:txBody>
          <a:bodyPr wrap="none" rtlCol="0">
            <a:spAutoFit/>
          </a:bodyPr>
          <a:lstStyle/>
          <a:p>
            <a:r>
              <a:rPr lang="en-US" sz="1200" dirty="0">
                <a:hlinkClick r:id="rId4"/>
              </a:rPr>
              <a:t>https://</a:t>
            </a:r>
            <a:r>
              <a:rPr lang="en-US" sz="1200" dirty="0" err="1">
                <a:hlinkClick r:id="rId4"/>
              </a:rPr>
              <a:t>github.com</a:t>
            </a:r>
            <a:r>
              <a:rPr lang="en-US" sz="1200" dirty="0">
                <a:hlinkClick r:id="rId4"/>
              </a:rPr>
              <a:t>/</a:t>
            </a:r>
            <a:r>
              <a:rPr lang="en-US" sz="1200" dirty="0" err="1">
                <a:hlinkClick r:id="rId4"/>
              </a:rPr>
              <a:t>trinityrnaseq</a:t>
            </a:r>
            <a:r>
              <a:rPr lang="en-US" sz="1200" dirty="0">
                <a:hlinkClick r:id="rId4"/>
              </a:rPr>
              <a:t>/</a:t>
            </a:r>
            <a:r>
              <a:rPr lang="en-US" sz="1200" dirty="0" err="1">
                <a:hlinkClick r:id="rId4"/>
              </a:rPr>
              <a:t>CSHLProgForBio</a:t>
            </a:r>
            <a:r>
              <a:rPr lang="en-US" sz="1200" dirty="0">
                <a:hlinkClick r:id="rId4"/>
              </a:rPr>
              <a:t>/blob/main/Exercise-</a:t>
            </a:r>
            <a:r>
              <a:rPr lang="en-US" sz="1200" dirty="0" err="1">
                <a:hlinkClick r:id="rId4"/>
              </a:rPr>
              <a:t>counting_kmers</a:t>
            </a:r>
            <a:r>
              <a:rPr lang="en-US" sz="1200" dirty="0">
                <a:hlinkClick r:id="rId4"/>
              </a:rPr>
              <a:t>/</a:t>
            </a:r>
            <a:r>
              <a:rPr lang="en-US" sz="1200" dirty="0" err="1">
                <a:hlinkClick r:id="rId4"/>
              </a:rPr>
              <a:t>count_kmers_from_fastq.py</a:t>
            </a:r>
            <a:endParaRPr lang="en-US" sz="1200" dirty="0"/>
          </a:p>
        </p:txBody>
      </p:sp>
      <p:pic>
        <p:nvPicPr>
          <p:cNvPr id="9" name="Picture 8">
            <a:extLst>
              <a:ext uri="{FF2B5EF4-FFF2-40B4-BE49-F238E27FC236}">
                <a16:creationId xmlns:a16="http://schemas.microsoft.com/office/drawing/2014/main" id="{3839FBBB-1438-C841-1ED9-20EBE9FC17DF}"/>
              </a:ext>
            </a:extLst>
          </p:cNvPr>
          <p:cNvPicPr>
            <a:picLocks noChangeAspect="1"/>
          </p:cNvPicPr>
          <p:nvPr/>
        </p:nvPicPr>
        <p:blipFill>
          <a:blip r:embed="rId5"/>
          <a:stretch>
            <a:fillRect/>
          </a:stretch>
        </p:blipFill>
        <p:spPr>
          <a:xfrm>
            <a:off x="455916" y="2243604"/>
            <a:ext cx="2645930" cy="3551744"/>
          </a:xfrm>
          <a:prstGeom prst="rect">
            <a:avLst/>
          </a:prstGeom>
        </p:spPr>
      </p:pic>
      <p:sp>
        <p:nvSpPr>
          <p:cNvPr id="10" name="TextBox 9">
            <a:extLst>
              <a:ext uri="{FF2B5EF4-FFF2-40B4-BE49-F238E27FC236}">
                <a16:creationId xmlns:a16="http://schemas.microsoft.com/office/drawing/2014/main" id="{6E4A3722-51F5-27DD-B3DC-774FBC42FEE5}"/>
              </a:ext>
            </a:extLst>
          </p:cNvPr>
          <p:cNvSpPr txBox="1"/>
          <p:nvPr/>
        </p:nvSpPr>
        <p:spPr>
          <a:xfrm>
            <a:off x="426720" y="1922086"/>
            <a:ext cx="2777620" cy="369332"/>
          </a:xfrm>
          <a:prstGeom prst="rect">
            <a:avLst/>
          </a:prstGeom>
          <a:noFill/>
        </p:spPr>
        <p:txBody>
          <a:bodyPr wrap="none" rtlCol="0">
            <a:spAutoFit/>
          </a:bodyPr>
          <a:lstStyle/>
          <a:p>
            <a:r>
              <a:rPr lang="en-US" dirty="0"/>
              <a:t>New function to implement</a:t>
            </a:r>
          </a:p>
        </p:txBody>
      </p:sp>
      <p:grpSp>
        <p:nvGrpSpPr>
          <p:cNvPr id="15" name="Group 14">
            <a:extLst>
              <a:ext uri="{FF2B5EF4-FFF2-40B4-BE49-F238E27FC236}">
                <a16:creationId xmlns:a16="http://schemas.microsoft.com/office/drawing/2014/main" id="{1F7B8C82-702E-64C1-DC92-67933AEEB47D}"/>
              </a:ext>
            </a:extLst>
          </p:cNvPr>
          <p:cNvGrpSpPr/>
          <p:nvPr/>
        </p:nvGrpSpPr>
        <p:grpSpPr>
          <a:xfrm>
            <a:off x="4023360" y="536178"/>
            <a:ext cx="4480560" cy="5996702"/>
            <a:chOff x="4023360" y="343138"/>
            <a:chExt cx="4480560" cy="5996702"/>
          </a:xfrm>
        </p:grpSpPr>
        <p:sp>
          <p:nvSpPr>
            <p:cNvPr id="14" name="Rectangle 13">
              <a:extLst>
                <a:ext uri="{FF2B5EF4-FFF2-40B4-BE49-F238E27FC236}">
                  <a16:creationId xmlns:a16="http://schemas.microsoft.com/office/drawing/2014/main" id="{68A236FA-6A6B-7997-BB0C-450E5553E214}"/>
                </a:ext>
              </a:extLst>
            </p:cNvPr>
            <p:cNvSpPr/>
            <p:nvPr/>
          </p:nvSpPr>
          <p:spPr>
            <a:xfrm>
              <a:off x="4023360" y="343138"/>
              <a:ext cx="4480560" cy="5996702"/>
            </a:xfrm>
            <a:prstGeom prst="rect">
              <a:avLst/>
            </a:prstGeom>
            <a:solidFill>
              <a:srgbClr val="0D111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F6D343-778D-0CA2-4C16-A9AD2755C697}"/>
                </a:ext>
              </a:extLst>
            </p:cNvPr>
            <p:cNvPicPr>
              <a:picLocks noChangeAspect="1"/>
            </p:cNvPicPr>
            <p:nvPr/>
          </p:nvPicPr>
          <p:blipFill>
            <a:blip r:embed="rId6"/>
            <a:stretch>
              <a:fillRect/>
            </a:stretch>
          </p:blipFill>
          <p:spPr>
            <a:xfrm>
              <a:off x="4328912" y="491906"/>
              <a:ext cx="3886199" cy="2632425"/>
            </a:xfrm>
            <a:prstGeom prst="rect">
              <a:avLst/>
            </a:prstGeom>
          </p:spPr>
        </p:pic>
        <p:pic>
          <p:nvPicPr>
            <p:cNvPr id="12" name="Picture 11">
              <a:extLst>
                <a:ext uri="{FF2B5EF4-FFF2-40B4-BE49-F238E27FC236}">
                  <a16:creationId xmlns:a16="http://schemas.microsoft.com/office/drawing/2014/main" id="{3941F55F-5BF6-DEB1-0C66-47F98F726B3F}"/>
                </a:ext>
              </a:extLst>
            </p:cNvPr>
            <p:cNvPicPr>
              <a:picLocks noChangeAspect="1"/>
            </p:cNvPicPr>
            <p:nvPr/>
          </p:nvPicPr>
          <p:blipFill>
            <a:blip r:embed="rId7"/>
            <a:stretch>
              <a:fillRect/>
            </a:stretch>
          </p:blipFill>
          <p:spPr>
            <a:xfrm>
              <a:off x="4278112" y="3124331"/>
              <a:ext cx="3633453" cy="1519635"/>
            </a:xfrm>
            <a:prstGeom prst="rect">
              <a:avLst/>
            </a:prstGeom>
          </p:spPr>
        </p:pic>
        <p:pic>
          <p:nvPicPr>
            <p:cNvPr id="13" name="Picture 12">
              <a:extLst>
                <a:ext uri="{FF2B5EF4-FFF2-40B4-BE49-F238E27FC236}">
                  <a16:creationId xmlns:a16="http://schemas.microsoft.com/office/drawing/2014/main" id="{81B64EC5-5942-3644-F73F-E47B0CC5D87B}"/>
                </a:ext>
              </a:extLst>
            </p:cNvPr>
            <p:cNvPicPr>
              <a:picLocks noChangeAspect="1"/>
            </p:cNvPicPr>
            <p:nvPr/>
          </p:nvPicPr>
          <p:blipFill>
            <a:blip r:embed="rId8"/>
            <a:stretch>
              <a:fillRect/>
            </a:stretch>
          </p:blipFill>
          <p:spPr>
            <a:xfrm>
              <a:off x="4278112" y="4643966"/>
              <a:ext cx="2965401" cy="1519636"/>
            </a:xfrm>
            <a:prstGeom prst="rect">
              <a:avLst/>
            </a:prstGeom>
          </p:spPr>
        </p:pic>
      </p:grpSp>
      <p:sp>
        <p:nvSpPr>
          <p:cNvPr id="16" name="TextBox 15">
            <a:extLst>
              <a:ext uri="{FF2B5EF4-FFF2-40B4-BE49-F238E27FC236}">
                <a16:creationId xmlns:a16="http://schemas.microsoft.com/office/drawing/2014/main" id="{99F89C3F-14FA-1199-477F-B9B2F27B1A70}"/>
              </a:ext>
            </a:extLst>
          </p:cNvPr>
          <p:cNvSpPr txBox="1"/>
          <p:nvPr/>
        </p:nvSpPr>
        <p:spPr>
          <a:xfrm>
            <a:off x="5341396" y="241230"/>
            <a:ext cx="1726435" cy="369332"/>
          </a:xfrm>
          <a:prstGeom prst="rect">
            <a:avLst/>
          </a:prstGeom>
          <a:noFill/>
        </p:spPr>
        <p:txBody>
          <a:bodyPr wrap="none" rtlCol="0">
            <a:spAutoFit/>
          </a:bodyPr>
          <a:lstStyle/>
          <a:p>
            <a:r>
              <a:rPr lang="en-US" dirty="0"/>
              <a:t>Main code block</a:t>
            </a:r>
          </a:p>
        </p:txBody>
      </p:sp>
      <p:sp>
        <p:nvSpPr>
          <p:cNvPr id="17" name="TextBox 16">
            <a:extLst>
              <a:ext uri="{FF2B5EF4-FFF2-40B4-BE49-F238E27FC236}">
                <a16:creationId xmlns:a16="http://schemas.microsoft.com/office/drawing/2014/main" id="{A141B283-037B-92ED-6854-6186A0224063}"/>
              </a:ext>
            </a:extLst>
          </p:cNvPr>
          <p:cNvSpPr txBox="1"/>
          <p:nvPr/>
        </p:nvSpPr>
        <p:spPr>
          <a:xfrm>
            <a:off x="7138303" y="3098815"/>
            <a:ext cx="779765" cy="369332"/>
          </a:xfrm>
          <a:prstGeom prst="rect">
            <a:avLst/>
          </a:prstGeom>
          <a:noFill/>
        </p:spPr>
        <p:txBody>
          <a:bodyPr wrap="none" rtlCol="0">
            <a:spAutoFit/>
          </a:bodyPr>
          <a:lstStyle/>
          <a:p>
            <a:r>
              <a:rPr lang="en-US" b="1" dirty="0">
                <a:highlight>
                  <a:srgbClr val="FFFF00"/>
                </a:highlight>
              </a:rPr>
              <a:t>Step 1</a:t>
            </a:r>
          </a:p>
        </p:txBody>
      </p:sp>
      <p:sp>
        <p:nvSpPr>
          <p:cNvPr id="18" name="TextBox 17">
            <a:extLst>
              <a:ext uri="{FF2B5EF4-FFF2-40B4-BE49-F238E27FC236}">
                <a16:creationId xmlns:a16="http://schemas.microsoft.com/office/drawing/2014/main" id="{86F61A90-2372-4250-2BFA-687E094D3B3C}"/>
              </a:ext>
            </a:extLst>
          </p:cNvPr>
          <p:cNvSpPr txBox="1"/>
          <p:nvPr/>
        </p:nvSpPr>
        <p:spPr>
          <a:xfrm>
            <a:off x="6466999" y="4817871"/>
            <a:ext cx="779765" cy="369332"/>
          </a:xfrm>
          <a:prstGeom prst="rect">
            <a:avLst/>
          </a:prstGeom>
          <a:noFill/>
        </p:spPr>
        <p:txBody>
          <a:bodyPr wrap="none" rtlCol="0">
            <a:spAutoFit/>
          </a:bodyPr>
          <a:lstStyle/>
          <a:p>
            <a:r>
              <a:rPr lang="en-US" b="1" dirty="0">
                <a:highlight>
                  <a:srgbClr val="FFFF00"/>
                </a:highlight>
              </a:rPr>
              <a:t>Step 3</a:t>
            </a:r>
          </a:p>
        </p:txBody>
      </p:sp>
      <p:sp>
        <p:nvSpPr>
          <p:cNvPr id="19" name="TextBox 18">
            <a:extLst>
              <a:ext uri="{FF2B5EF4-FFF2-40B4-BE49-F238E27FC236}">
                <a16:creationId xmlns:a16="http://schemas.microsoft.com/office/drawing/2014/main" id="{B64846F6-2216-7679-484A-E777F624A774}"/>
              </a:ext>
            </a:extLst>
          </p:cNvPr>
          <p:cNvSpPr txBox="1"/>
          <p:nvPr/>
        </p:nvSpPr>
        <p:spPr>
          <a:xfrm>
            <a:off x="842552" y="4747237"/>
            <a:ext cx="779765" cy="369332"/>
          </a:xfrm>
          <a:prstGeom prst="rect">
            <a:avLst/>
          </a:prstGeom>
          <a:noFill/>
        </p:spPr>
        <p:txBody>
          <a:bodyPr wrap="none" rtlCol="0">
            <a:spAutoFit/>
          </a:bodyPr>
          <a:lstStyle/>
          <a:p>
            <a:r>
              <a:rPr lang="en-US" b="1" dirty="0">
                <a:highlight>
                  <a:srgbClr val="FFFF00"/>
                </a:highlight>
              </a:rPr>
              <a:t>Step 2</a:t>
            </a:r>
          </a:p>
        </p:txBody>
      </p:sp>
    </p:spTree>
    <p:extLst>
      <p:ext uri="{BB962C8B-B14F-4D97-AF65-F5344CB8AC3E}">
        <p14:creationId xmlns:p14="http://schemas.microsoft.com/office/powerpoint/2010/main" val="91602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D1AA5-CABD-420C-A445-70F402F0D987}"/>
              </a:ext>
            </a:extLst>
          </p:cNvPr>
          <p:cNvPicPr>
            <a:picLocks noChangeAspect="1"/>
          </p:cNvPicPr>
          <p:nvPr/>
        </p:nvPicPr>
        <p:blipFill>
          <a:blip r:embed="rId2"/>
          <a:stretch>
            <a:fillRect/>
          </a:stretch>
        </p:blipFill>
        <p:spPr>
          <a:xfrm>
            <a:off x="848639" y="1446818"/>
            <a:ext cx="7772400" cy="4340143"/>
          </a:xfrm>
          <a:prstGeom prst="rect">
            <a:avLst/>
          </a:prstGeom>
        </p:spPr>
      </p:pic>
      <p:sp>
        <p:nvSpPr>
          <p:cNvPr id="5" name="TextBox 4">
            <a:extLst>
              <a:ext uri="{FF2B5EF4-FFF2-40B4-BE49-F238E27FC236}">
                <a16:creationId xmlns:a16="http://schemas.microsoft.com/office/drawing/2014/main" id="{F48F444E-58E9-29FB-4AF7-FD376E68B8AD}"/>
              </a:ext>
            </a:extLst>
          </p:cNvPr>
          <p:cNvSpPr txBox="1"/>
          <p:nvPr/>
        </p:nvSpPr>
        <p:spPr>
          <a:xfrm>
            <a:off x="3331923" y="486264"/>
            <a:ext cx="2177969" cy="584775"/>
          </a:xfrm>
          <a:prstGeom prst="rect">
            <a:avLst/>
          </a:prstGeom>
          <a:noFill/>
        </p:spPr>
        <p:txBody>
          <a:bodyPr wrap="none" rtlCol="0">
            <a:spAutoFit/>
          </a:bodyPr>
          <a:lstStyle/>
          <a:p>
            <a:r>
              <a:rPr lang="en-US" sz="3200" b="1" dirty="0"/>
              <a:t>Extra Credit</a:t>
            </a:r>
          </a:p>
        </p:txBody>
      </p:sp>
    </p:spTree>
    <p:extLst>
      <p:ext uri="{BB962C8B-B14F-4D97-AF65-F5344CB8AC3E}">
        <p14:creationId xmlns:p14="http://schemas.microsoft.com/office/powerpoint/2010/main" val="385896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814" y="2741903"/>
            <a:ext cx="7172186" cy="4029857"/>
          </a:xfrm>
          <a:prstGeom prst="rect">
            <a:avLst/>
          </a:prstGeom>
        </p:spPr>
      </p:pic>
      <p:pic>
        <p:nvPicPr>
          <p:cNvPr id="5" name="Picture 4"/>
          <p:cNvPicPr>
            <a:picLocks noChangeAspect="1"/>
          </p:cNvPicPr>
          <p:nvPr/>
        </p:nvPicPr>
        <p:blipFill>
          <a:blip r:embed="rId4"/>
          <a:stretch>
            <a:fillRect/>
          </a:stretch>
        </p:blipFill>
        <p:spPr>
          <a:xfrm>
            <a:off x="104808" y="526605"/>
            <a:ext cx="3289300" cy="2463800"/>
          </a:xfrm>
          <a:prstGeom prst="rect">
            <a:avLst/>
          </a:prstGeom>
        </p:spPr>
      </p:pic>
      <p:sp>
        <p:nvSpPr>
          <p:cNvPr id="8" name="TextBox 7"/>
          <p:cNvSpPr txBox="1"/>
          <p:nvPr/>
        </p:nvSpPr>
        <p:spPr>
          <a:xfrm>
            <a:off x="4690272" y="1341867"/>
            <a:ext cx="3429208" cy="584775"/>
          </a:xfrm>
          <a:prstGeom prst="rect">
            <a:avLst/>
          </a:prstGeom>
          <a:noFill/>
        </p:spPr>
        <p:txBody>
          <a:bodyPr wrap="none" rtlCol="0">
            <a:spAutoFit/>
          </a:bodyPr>
          <a:lstStyle/>
          <a:p>
            <a:r>
              <a:rPr lang="en-US" sz="3200" b="1" dirty="0"/>
              <a:t>Each has pros/cons</a:t>
            </a:r>
          </a:p>
        </p:txBody>
      </p:sp>
    </p:spTree>
    <p:extLst>
      <p:ext uri="{BB962C8B-B14F-4D97-AF65-F5344CB8AC3E}">
        <p14:creationId xmlns:p14="http://schemas.microsoft.com/office/powerpoint/2010/main" val="817971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6.7"/>
</p:tagLst>
</file>

<file path=ppt/tags/tag2.xml><?xml version="1.0" encoding="utf-8"?>
<p:tagLst xmlns:a="http://schemas.openxmlformats.org/drawingml/2006/main" xmlns:r="http://schemas.openxmlformats.org/officeDocument/2006/relationships" xmlns:p="http://schemas.openxmlformats.org/presentationml/2006/main">
  <p:tag name="TIMING" val="|9|30.3|29.4"/>
</p:tagLst>
</file>

<file path=ppt/tags/tag3.xml><?xml version="1.0" encoding="utf-8"?>
<p:tagLst xmlns:a="http://schemas.openxmlformats.org/drawingml/2006/main" xmlns:r="http://schemas.openxmlformats.org/officeDocument/2006/relationships" xmlns:p="http://schemas.openxmlformats.org/presentationml/2006/main">
  <p:tag name="TIMING" val="|31.2"/>
</p:tagLst>
</file>

<file path=ppt/tags/tag4.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15915</TotalTime>
  <Words>5902</Words>
  <Application>Microsoft Macintosh PowerPoint</Application>
  <PresentationFormat>On-screen Show (4:3)</PresentationFormat>
  <Paragraphs>905</Paragraphs>
  <Slides>86</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Calibri</vt:lpstr>
      <vt:lpstr>Courier New</vt:lpstr>
      <vt:lpstr>Office Theme</vt:lpstr>
      <vt:lpstr>Intro to Transcriptomics and Transcriptome Assembly Programming for Biologists CSHL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 Build a program that counts k-mers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 Haas</cp:lastModifiedBy>
  <cp:revision>686</cp:revision>
  <cp:lastPrinted>2012-10-25T15:15:08Z</cp:lastPrinted>
  <dcterms:created xsi:type="dcterms:W3CDTF">2012-10-21T21:15:39Z</dcterms:created>
  <dcterms:modified xsi:type="dcterms:W3CDTF">2023-10-23T17:13:44Z</dcterms:modified>
</cp:coreProperties>
</file>